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
  </p:notesMasterIdLst>
  <p:sldIdLst>
    <p:sldId id="256" r:id="rId2"/>
  </p:sldIdLst>
  <p:sldSz cx="30279975" cy="42808525"/>
  <p:notesSz cx="6797675" cy="9928225"/>
  <p:defaultTextStyle>
    <a:lvl1pPr marL="54306" marR="54306">
      <a:defRPr sz="800">
        <a:uFill>
          <a:solidFill/>
        </a:uFill>
        <a:latin typeface="+mn-lt"/>
        <a:ea typeface="+mn-ea"/>
        <a:cs typeface="+mn-cs"/>
        <a:sym typeface="Times New Roman"/>
      </a:defRPr>
    </a:lvl1pPr>
    <a:lvl2pPr marL="54306" marR="54306" indent="356391">
      <a:defRPr sz="800">
        <a:uFill>
          <a:solidFill/>
        </a:uFill>
        <a:latin typeface="+mn-lt"/>
        <a:ea typeface="+mn-ea"/>
        <a:cs typeface="+mn-cs"/>
        <a:sym typeface="Times New Roman"/>
      </a:defRPr>
    </a:lvl2pPr>
    <a:lvl3pPr marL="54306" marR="54306" indent="712782">
      <a:defRPr sz="800">
        <a:uFill>
          <a:solidFill/>
        </a:uFill>
        <a:latin typeface="+mn-lt"/>
        <a:ea typeface="+mn-ea"/>
        <a:cs typeface="+mn-cs"/>
        <a:sym typeface="Times New Roman"/>
      </a:defRPr>
    </a:lvl3pPr>
    <a:lvl4pPr marL="54306" marR="54306" indent="1069172">
      <a:defRPr sz="800">
        <a:uFill>
          <a:solidFill/>
        </a:uFill>
        <a:latin typeface="+mn-lt"/>
        <a:ea typeface="+mn-ea"/>
        <a:cs typeface="+mn-cs"/>
        <a:sym typeface="Times New Roman"/>
      </a:defRPr>
    </a:lvl4pPr>
    <a:lvl5pPr marL="54306" marR="54306" indent="1425565">
      <a:defRPr sz="800">
        <a:uFill>
          <a:solidFill/>
        </a:uFill>
        <a:latin typeface="+mn-lt"/>
        <a:ea typeface="+mn-ea"/>
        <a:cs typeface="+mn-cs"/>
        <a:sym typeface="Times New Roman"/>
      </a:defRPr>
    </a:lvl5pPr>
    <a:lvl6pPr marL="54306" marR="54306" indent="1781956">
      <a:defRPr sz="800">
        <a:uFill>
          <a:solidFill/>
        </a:uFill>
        <a:latin typeface="+mn-lt"/>
        <a:ea typeface="+mn-ea"/>
        <a:cs typeface="+mn-cs"/>
        <a:sym typeface="Times New Roman"/>
      </a:defRPr>
    </a:lvl6pPr>
    <a:lvl7pPr marL="54306" marR="54306" indent="2155318">
      <a:defRPr sz="800">
        <a:uFill>
          <a:solidFill/>
        </a:uFill>
        <a:latin typeface="+mn-lt"/>
        <a:ea typeface="+mn-ea"/>
        <a:cs typeface="+mn-cs"/>
        <a:sym typeface="Times New Roman"/>
      </a:defRPr>
    </a:lvl7pPr>
    <a:lvl8pPr marL="54306" marR="54306" indent="2511709">
      <a:defRPr sz="800">
        <a:uFill>
          <a:solidFill/>
        </a:uFill>
        <a:latin typeface="+mn-lt"/>
        <a:ea typeface="+mn-ea"/>
        <a:cs typeface="+mn-cs"/>
        <a:sym typeface="Times New Roman"/>
      </a:defRPr>
    </a:lvl8pPr>
    <a:lvl9pPr marL="54306" marR="54306" indent="2868101">
      <a:defRPr sz="800">
        <a:uFill>
          <a:solidFill/>
        </a:uFill>
        <a:latin typeface="+mn-lt"/>
        <a:ea typeface="+mn-ea"/>
        <a:cs typeface="+mn-cs"/>
        <a:sym typeface="Times New Roman"/>
      </a:defRPr>
    </a:lvl9pPr>
  </p:defaultTextStyle>
  <p:extLst>
    <p:ext uri="{EFAFB233-063F-42B5-8137-9DF3F51BA10A}">
      <p15:sldGuideLst xmlns:p15="http://schemas.microsoft.com/office/powerpoint/2012/main">
        <p15:guide id="1" orient="horz" pos="13482">
          <p15:clr>
            <a:srgbClr val="A4A3A4"/>
          </p15:clr>
        </p15:guide>
        <p15:guide id="2" pos="953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EE3A3"/>
    <a:srgbClr val="F9DB00"/>
    <a:srgbClr val="F2BD00"/>
    <a:srgbClr val="E36913"/>
    <a:srgbClr val="83B814"/>
    <a:srgbClr val="E9EEA8"/>
    <a:srgbClr val="1BA1AF"/>
    <a:srgbClr val="D9E9E5"/>
    <a:srgbClr val="9DC647"/>
    <a:srgbClr val="CA742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FF1F3"/>
          </a:solidFill>
        </a:fill>
      </a:tcStyle>
    </a:band2H>
    <a:firstCol>
      <a:tcTxStyle b="off" i="off">
        <a:fontRef idx="minor">
          <a:srgbClr val="000000"/>
        </a:fontRef>
        <a:srgbClr val="000000"/>
      </a:tcTxStyle>
      <a:tcStyle>
        <a:tcBdr>
          <a:left>
            <a:ln w="28575"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28575"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lastRow>
    <a:fir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8575"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000000">
              <a:alpha val="25000"/>
            </a:srgbClr>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
          <a:latin typeface="Helvetica Light"/>
          <a:ea typeface="Helvetica Light"/>
          <a:cs typeface="Helvetica Light"/>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
          <a:latin typeface="Helvetica Light"/>
          <a:ea typeface="Helvetica Light"/>
          <a:cs typeface="Helvetica Light"/>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
          <a:latin typeface="Helvetica Light"/>
          <a:ea typeface="Helvetica Light"/>
          <a:cs typeface="Helvetica Light"/>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
          <a:latin typeface="Helvetica Light"/>
          <a:ea typeface="Helvetica Light"/>
          <a:cs typeface="Helvetica Light"/>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
          <a:latin typeface="Helvetica Light"/>
          <a:ea typeface="Helvetica Light"/>
          <a:cs typeface="Helvetica Light"/>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20"/>
    <p:restoredTop sz="94660"/>
  </p:normalViewPr>
  <p:slideViewPr>
    <p:cSldViewPr snapToGrid="0">
      <p:cViewPr>
        <p:scale>
          <a:sx n="52" d="100"/>
          <a:sy n="52" d="100"/>
        </p:scale>
        <p:origin x="-392" y="152"/>
      </p:cViewPr>
      <p:guideLst>
        <p:guide orient="horz" pos="13482"/>
        <p:guide pos="9537"/>
      </p:guideLst>
    </p:cSldViewPr>
  </p:slideViewPr>
  <p:notesTextViewPr>
    <p:cViewPr>
      <p:scale>
        <a:sx n="100" d="100"/>
        <a:sy n="100" d="100"/>
      </p:scale>
      <p:origin x="0" y="0"/>
    </p:cViewPr>
  </p:notesTextViewPr>
  <p:gridSpacing cx="252031" cy="252031"/>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5.jpeg>
</file>

<file path=ppt/media/image6.jp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hape 9"/>
          <p:cNvSpPr>
            <a:spLocks noGrp="1" noRot="1" noChangeAspect="1"/>
          </p:cNvSpPr>
          <p:nvPr>
            <p:ph type="sldImg"/>
          </p:nvPr>
        </p:nvSpPr>
        <p:spPr>
          <a:xfrm>
            <a:off x="2082800" y="744538"/>
            <a:ext cx="2632075" cy="3722687"/>
          </a:xfrm>
          <a:prstGeom prst="rect">
            <a:avLst/>
          </a:prstGeom>
        </p:spPr>
        <p:txBody>
          <a:bodyPr/>
          <a:lstStyle/>
          <a:p>
            <a:pPr lvl="0"/>
            <a:endParaRPr/>
          </a:p>
        </p:txBody>
      </p:sp>
      <p:sp>
        <p:nvSpPr>
          <p:cNvPr id="10" name="Shape 10"/>
          <p:cNvSpPr>
            <a:spLocks noGrp="1"/>
          </p:cNvSpPr>
          <p:nvPr>
            <p:ph type="body" sz="quarter" idx="1"/>
          </p:nvPr>
        </p:nvSpPr>
        <p:spPr>
          <a:xfrm>
            <a:off x="906357" y="4715907"/>
            <a:ext cx="4984962" cy="4467701"/>
          </a:xfrm>
          <a:prstGeom prst="rect">
            <a:avLst/>
          </a:prstGeom>
        </p:spPr>
        <p:txBody>
          <a:bodyPr/>
          <a:lstStyle/>
          <a:p>
            <a:pPr lvl="0"/>
            <a:endParaRPr/>
          </a:p>
        </p:txBody>
      </p:sp>
    </p:spTree>
    <p:extLst>
      <p:ext uri="{BB962C8B-B14F-4D97-AF65-F5344CB8AC3E}">
        <p14:creationId xmlns:p14="http://schemas.microsoft.com/office/powerpoint/2010/main" val="1011895468"/>
      </p:ext>
    </p:extLst>
  </p:cSld>
  <p:clrMap bg1="lt1" tx1="dk1" bg2="lt2" tx2="dk2" accent1="accent1" accent2="accent2" accent3="accent3" accent4="accent4" accent5="accent5" accent6="accent6" hlink="hlink" folHlink="folHlink"/>
  <p:notesStyle>
    <a:lvl1pPr defTabSz="610956">
      <a:defRPr sz="2100">
        <a:latin typeface="Lucida Grande"/>
        <a:ea typeface="Lucida Grande"/>
        <a:cs typeface="Lucida Grande"/>
        <a:sym typeface="Lucida Grande"/>
      </a:defRPr>
    </a:lvl1pPr>
    <a:lvl2pPr indent="305478" defTabSz="610956">
      <a:defRPr sz="2100">
        <a:latin typeface="Lucida Grande"/>
        <a:ea typeface="Lucida Grande"/>
        <a:cs typeface="Lucida Grande"/>
        <a:sym typeface="Lucida Grande"/>
      </a:defRPr>
    </a:lvl2pPr>
    <a:lvl3pPr indent="610956" defTabSz="610956">
      <a:defRPr sz="2100">
        <a:latin typeface="Lucida Grande"/>
        <a:ea typeface="Lucida Grande"/>
        <a:cs typeface="Lucida Grande"/>
        <a:sym typeface="Lucida Grande"/>
      </a:defRPr>
    </a:lvl3pPr>
    <a:lvl4pPr indent="916435" defTabSz="610956">
      <a:defRPr sz="2100">
        <a:latin typeface="Lucida Grande"/>
        <a:ea typeface="Lucida Grande"/>
        <a:cs typeface="Lucida Grande"/>
        <a:sym typeface="Lucida Grande"/>
      </a:defRPr>
    </a:lvl4pPr>
    <a:lvl5pPr indent="1221913" defTabSz="610956">
      <a:defRPr sz="2100">
        <a:latin typeface="Lucida Grande"/>
        <a:ea typeface="Lucida Grande"/>
        <a:cs typeface="Lucida Grande"/>
        <a:sym typeface="Lucida Grande"/>
      </a:defRPr>
    </a:lvl5pPr>
    <a:lvl6pPr indent="1527391" defTabSz="610956">
      <a:defRPr sz="2100">
        <a:latin typeface="Lucida Grande"/>
        <a:ea typeface="Lucida Grande"/>
        <a:cs typeface="Lucida Grande"/>
        <a:sym typeface="Lucida Grande"/>
      </a:defRPr>
    </a:lvl6pPr>
    <a:lvl7pPr indent="1832869" defTabSz="610956">
      <a:defRPr sz="2100">
        <a:latin typeface="Lucida Grande"/>
        <a:ea typeface="Lucida Grande"/>
        <a:cs typeface="Lucida Grande"/>
        <a:sym typeface="Lucida Grande"/>
      </a:defRPr>
    </a:lvl7pPr>
    <a:lvl8pPr indent="2138347" defTabSz="610956">
      <a:defRPr sz="2100">
        <a:latin typeface="Lucida Grande"/>
        <a:ea typeface="Lucida Grande"/>
        <a:cs typeface="Lucida Grande"/>
        <a:sym typeface="Lucida Grande"/>
      </a:defRPr>
    </a:lvl8pPr>
    <a:lvl9pPr indent="2443825" defTabSz="610956">
      <a:defRPr sz="2100">
        <a:latin typeface="Lucida Grande"/>
        <a:ea typeface="Lucida Grande"/>
        <a:cs typeface="Lucida Grande"/>
        <a:sym typeface="Lucida Grand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Shape 205"/>
          <p:cNvSpPr>
            <a:spLocks noGrp="1" noRot="1" noChangeAspect="1"/>
          </p:cNvSpPr>
          <p:nvPr>
            <p:ph type="sldImg"/>
          </p:nvPr>
        </p:nvSpPr>
        <p:spPr>
          <a:xfrm>
            <a:off x="2082800" y="744538"/>
            <a:ext cx="2632075" cy="3722687"/>
          </a:xfrm>
          <a:prstGeom prst="rect">
            <a:avLst/>
          </a:prstGeom>
        </p:spPr>
        <p:txBody>
          <a:bodyPr/>
          <a:lstStyle/>
          <a:p>
            <a:pPr lvl="0"/>
            <a:endParaRPr/>
          </a:p>
        </p:txBody>
      </p:sp>
      <p:sp>
        <p:nvSpPr>
          <p:cNvPr id="206" name="Shape 206"/>
          <p:cNvSpPr>
            <a:spLocks noGrp="1"/>
          </p:cNvSpPr>
          <p:nvPr>
            <p:ph type="body" sz="quarter" idx="1"/>
          </p:nvPr>
        </p:nvSpPr>
        <p:spPr>
          <a:prstGeom prst="rect">
            <a:avLst/>
          </a:prstGeom>
        </p:spPr>
        <p:txBody>
          <a:bodyPr/>
          <a:lstStyle>
            <a:lvl1pPr marL="53495" marR="53495" defTabSz="914400">
              <a:spcBef>
                <a:spcPts val="400"/>
              </a:spcBef>
              <a:buClr>
                <a:srgbClr val="000000"/>
              </a:buClr>
              <a:buFont typeface="Times New Roman"/>
              <a:defRPr sz="1200">
                <a:uFill>
                  <a:solidFill/>
                </a:uFill>
                <a:latin typeface="+mn-lt"/>
                <a:ea typeface="+mn-ea"/>
                <a:cs typeface="+mn-cs"/>
                <a:sym typeface="Times New Roman"/>
              </a:defRPr>
            </a:lvl1pPr>
          </a:lstStyle>
          <a:p>
            <a:pPr lvl="0">
              <a:defRPr sz="1800">
                <a:uFillTx/>
              </a:defRPr>
            </a:pPr>
            <a:r>
              <a:rPr lang="de-DE" sz="1200" dirty="0">
                <a:uFill>
                  <a:solidFill/>
                </a:uFill>
              </a:rPr>
              <a:t>Seitenlayout eingestellt</a:t>
            </a:r>
            <a:r>
              <a:rPr lang="de-DE" sz="1200" baseline="0" dirty="0">
                <a:uFill>
                  <a:solidFill/>
                </a:uFill>
              </a:rPr>
              <a:t> auf </a:t>
            </a:r>
            <a:r>
              <a:rPr lang="de-DE" sz="1200" dirty="0">
                <a:uFill>
                  <a:solidFill/>
                </a:uFill>
              </a:rPr>
              <a:t>Din</a:t>
            </a:r>
            <a:r>
              <a:rPr lang="de-DE" sz="1200" baseline="0" dirty="0">
                <a:uFill>
                  <a:solidFill/>
                </a:uFill>
              </a:rPr>
              <a:t> A0: </a:t>
            </a:r>
            <a:r>
              <a:rPr sz="1200" dirty="0">
                <a:uFill>
                  <a:solidFill/>
                </a:uFill>
              </a:rPr>
              <a:t>84,1</a:t>
            </a:r>
            <a:r>
              <a:rPr lang="de-DE" sz="1200" dirty="0">
                <a:uFill>
                  <a:solidFill/>
                </a:uFill>
              </a:rPr>
              <a:t>cm</a:t>
            </a:r>
            <a:r>
              <a:rPr sz="1200" dirty="0">
                <a:uFill>
                  <a:solidFill/>
                </a:uFill>
              </a:rPr>
              <a:t> x 118,9</a:t>
            </a:r>
            <a:r>
              <a:rPr lang="de-DE" sz="1200" dirty="0">
                <a:uFill>
                  <a:solidFill/>
                </a:uFill>
              </a:rPr>
              <a:t>cm</a:t>
            </a:r>
            <a:endParaRPr sz="1200" dirty="0">
              <a:uFill>
                <a:solidFill/>
              </a:u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Standarddesign">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6626B166-F095-06FE-123A-A147CFD75315}"/>
              </a:ext>
            </a:extLst>
          </p:cNvPr>
          <p:cNvSpPr/>
          <p:nvPr userDrawn="1"/>
        </p:nvSpPr>
        <p:spPr>
          <a:xfrm>
            <a:off x="270158" y="1241782"/>
            <a:ext cx="29739658" cy="3276403"/>
          </a:xfrm>
          <a:prstGeom prst="rect">
            <a:avLst/>
          </a:prstGeom>
          <a:solidFill>
            <a:schemeClr val="bg1"/>
          </a:solidFill>
          <a:ln w="12700" cap="flat">
            <a:no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en-US" sz="600" b="0" i="0" u="none" strike="noStrike" cap="none" spc="0" normalizeH="0" baseline="0">
              <a:ln>
                <a:noFill/>
              </a:ln>
              <a:solidFill>
                <a:srgbClr val="000000"/>
              </a:solidFill>
              <a:effectLst/>
              <a:uFill>
                <a:solidFill>
                  <a:srgbClr val="000000"/>
                </a:solidFill>
              </a:uFill>
              <a:latin typeface="+mn-lt"/>
              <a:ea typeface="+mn-ea"/>
              <a:cs typeface="+mn-cs"/>
              <a:sym typeface="Times New Roman"/>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Shape 39"/>
          <p:cNvSpPr/>
          <p:nvPr userDrawn="1"/>
        </p:nvSpPr>
        <p:spPr>
          <a:xfrm>
            <a:off x="20540587" y="1329336"/>
            <a:ext cx="7632848" cy="196977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t">
            <a:spAutoFit/>
          </a:bodyPr>
          <a:lstStyle/>
          <a:p>
            <a:pPr algn="l"/>
            <a:r>
              <a:rPr sz="4800" b="1" dirty="0">
                <a:solidFill>
                  <a:srgbClr val="84B819"/>
                </a:solidFill>
                <a:latin typeface="Akkurat-Bold"/>
                <a:ea typeface="Akkurat-Bold"/>
                <a:cs typeface="Akkurat-Bold"/>
                <a:sym typeface="Akkurat-Bold"/>
              </a:rPr>
              <a:t>SFB 876</a:t>
            </a:r>
            <a:r>
              <a:rPr sz="3700" dirty="0">
                <a:latin typeface="Akkurat"/>
                <a:ea typeface="Akkurat"/>
                <a:cs typeface="Akkurat"/>
                <a:sym typeface="Akkurat"/>
              </a:rPr>
              <a:t>  </a:t>
            </a:r>
            <a:r>
              <a:rPr lang="de-DE" sz="4000" b="0" dirty="0">
                <a:latin typeface="Arial" pitchFamily="34" charset="0"/>
                <a:cs typeface="Arial" pitchFamily="34" charset="0"/>
              </a:rPr>
              <a:t>Verfügbarkeit von Information durch Analyse unter Ressourcenbeschränkung</a:t>
            </a:r>
          </a:p>
        </p:txBody>
      </p:sp>
      <p:pic>
        <p:nvPicPr>
          <p:cNvPr id="6" name="tudortmund.png"/>
          <p:cNvPicPr/>
          <p:nvPr userDrawn="1"/>
        </p:nvPicPr>
        <p:blipFill>
          <a:blip r:embed="rId3" cstate="print"/>
          <a:stretch>
            <a:fillRect/>
          </a:stretch>
        </p:blipFill>
        <p:spPr>
          <a:xfrm>
            <a:off x="315485" y="1241782"/>
            <a:ext cx="8896389" cy="1701998"/>
          </a:xfrm>
          <a:prstGeom prst="rect">
            <a:avLst/>
          </a:prstGeom>
          <a:ln w="12700">
            <a:miter lim="400000"/>
          </a:ln>
        </p:spPr>
      </p:pic>
      <p:pic>
        <p:nvPicPr>
          <p:cNvPr id="7" name="Picture 3" descr="C:\Users\Balthasar\SFB\Poster\logos\logo_256.png"/>
          <p:cNvPicPr>
            <a:picLocks noChangeAspect="1" noChangeArrowheads="1"/>
          </p:cNvPicPr>
          <p:nvPr userDrawn="1"/>
        </p:nvPicPr>
        <p:blipFill>
          <a:blip r:embed="rId4" cstate="print"/>
          <a:srcRect/>
          <a:stretch>
            <a:fillRect/>
          </a:stretch>
        </p:blipFill>
        <p:spPr bwMode="auto">
          <a:xfrm>
            <a:off x="27942968" y="1327960"/>
            <a:ext cx="2021523" cy="2061431"/>
          </a:xfrm>
          <a:prstGeom prst="rect">
            <a:avLst/>
          </a:prstGeom>
          <a:noFill/>
        </p:spPr>
      </p:pic>
      <p:sp>
        <p:nvSpPr>
          <p:cNvPr id="9" name="Rechteck 8"/>
          <p:cNvSpPr/>
          <p:nvPr userDrawn="1"/>
        </p:nvSpPr>
        <p:spPr>
          <a:xfrm>
            <a:off x="0" y="42376525"/>
            <a:ext cx="30279975" cy="432000"/>
          </a:xfrm>
          <a:prstGeom prst="rect">
            <a:avLst/>
          </a:prstGeom>
          <a:solidFill>
            <a:schemeClr val="bg1">
              <a:lumMod val="65000"/>
            </a:schemeClr>
          </a:solidFill>
          <a:ln w="12700" cap="flat">
            <a:no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de-DE" sz="600" b="0" i="0" u="none" strike="noStrike" cap="none" spc="0" normalizeH="0" baseline="0">
              <a:ln>
                <a:noFill/>
              </a:ln>
              <a:solidFill>
                <a:srgbClr val="000000"/>
              </a:solidFill>
              <a:effectLst/>
              <a:uFill>
                <a:solidFill>
                  <a:srgbClr val="000000"/>
                </a:solidFill>
              </a:uFill>
              <a:latin typeface="+mn-lt"/>
              <a:ea typeface="+mn-ea"/>
              <a:cs typeface="+mn-cs"/>
              <a:sym typeface="Times New Roman"/>
            </a:endParaRPr>
          </a:p>
        </p:txBody>
      </p:sp>
      <p:sp>
        <p:nvSpPr>
          <p:cNvPr id="11" name="Rechteck 10"/>
          <p:cNvSpPr/>
          <p:nvPr userDrawn="1"/>
        </p:nvSpPr>
        <p:spPr>
          <a:xfrm>
            <a:off x="0" y="4525"/>
            <a:ext cx="252000" cy="42804000"/>
          </a:xfrm>
          <a:prstGeom prst="rect">
            <a:avLst/>
          </a:prstGeom>
          <a:solidFill>
            <a:schemeClr val="bg1">
              <a:lumMod val="65000"/>
            </a:schemeClr>
          </a:solidFill>
          <a:ln w="12700" cap="flat">
            <a:no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de-DE" sz="600" b="0" i="0" u="none" strike="noStrike" cap="none" spc="0" normalizeH="0" baseline="0">
              <a:ln>
                <a:noFill/>
              </a:ln>
              <a:solidFill>
                <a:srgbClr val="000000"/>
              </a:solidFill>
              <a:effectLst/>
              <a:uFill>
                <a:solidFill>
                  <a:srgbClr val="000000"/>
                </a:solidFill>
              </a:uFill>
              <a:latin typeface="+mn-lt"/>
              <a:ea typeface="+mn-ea"/>
              <a:cs typeface="+mn-cs"/>
              <a:sym typeface="Times New Roman"/>
            </a:endParaRPr>
          </a:p>
        </p:txBody>
      </p:sp>
      <p:sp>
        <p:nvSpPr>
          <p:cNvPr id="12" name="Rechteck 11"/>
          <p:cNvSpPr/>
          <p:nvPr userDrawn="1"/>
        </p:nvSpPr>
        <p:spPr>
          <a:xfrm>
            <a:off x="30027975" y="4525"/>
            <a:ext cx="252000" cy="42804000"/>
          </a:xfrm>
          <a:prstGeom prst="rect">
            <a:avLst/>
          </a:prstGeom>
          <a:solidFill>
            <a:schemeClr val="bg1">
              <a:lumMod val="65000"/>
            </a:schemeClr>
          </a:solidFill>
          <a:ln w="12700" cap="flat">
            <a:no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de-DE" sz="600" b="0" i="0" u="none" strike="noStrike" cap="none" spc="0" normalizeH="0" baseline="0">
              <a:ln>
                <a:noFill/>
              </a:ln>
              <a:solidFill>
                <a:srgbClr val="000000"/>
              </a:solidFill>
              <a:effectLst/>
              <a:uFill>
                <a:solidFill>
                  <a:srgbClr val="000000"/>
                </a:solidFill>
              </a:uFill>
              <a:latin typeface="+mn-lt"/>
              <a:ea typeface="+mn-ea"/>
              <a:cs typeface="+mn-cs"/>
              <a:sym typeface="Times New Roman"/>
            </a:endParaRPr>
          </a:p>
        </p:txBody>
      </p:sp>
      <p:sp>
        <p:nvSpPr>
          <p:cNvPr id="13" name="Rechteck 12"/>
          <p:cNvSpPr/>
          <p:nvPr userDrawn="1"/>
        </p:nvSpPr>
        <p:spPr>
          <a:xfrm>
            <a:off x="0" y="0"/>
            <a:ext cx="30279975" cy="1260000"/>
          </a:xfrm>
          <a:prstGeom prst="rect">
            <a:avLst/>
          </a:prstGeom>
          <a:solidFill>
            <a:schemeClr val="bg1">
              <a:lumMod val="65000"/>
            </a:schemeClr>
          </a:solidFill>
          <a:ln w="12700" cap="flat">
            <a:no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de-DE" sz="600" b="0" i="0" u="none" strike="noStrike" cap="none" spc="0" normalizeH="0" baseline="0">
              <a:ln>
                <a:noFill/>
              </a:ln>
              <a:solidFill>
                <a:srgbClr val="000000"/>
              </a:solidFill>
              <a:effectLst/>
              <a:uFill>
                <a:solidFill>
                  <a:srgbClr val="000000"/>
                </a:solidFill>
              </a:uFill>
              <a:latin typeface="+mn-lt"/>
              <a:ea typeface="+mn-ea"/>
              <a:cs typeface="+mn-cs"/>
              <a:sym typeface="Times New Roman"/>
            </a:endParaRPr>
          </a:p>
        </p:txBody>
      </p:sp>
      <p:sp>
        <p:nvSpPr>
          <p:cNvPr id="14" name="Textfeld 13"/>
          <p:cNvSpPr txBox="1"/>
          <p:nvPr userDrawn="1"/>
        </p:nvSpPr>
        <p:spPr>
          <a:xfrm>
            <a:off x="10603430" y="76877"/>
            <a:ext cx="12097487" cy="71814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r>
              <a:rPr kumimoji="0" lang="de-DE" sz="4000" b="1" i="1" u="none" strike="noStrike" cap="none" spc="0" normalizeH="0" baseline="0" dirty="0">
                <a:ln>
                  <a:noFill/>
                </a:ln>
                <a:solidFill>
                  <a:schemeClr val="bg1">
                    <a:lumMod val="75000"/>
                  </a:schemeClr>
                </a:solidFill>
                <a:effectLst/>
                <a:uFill>
                  <a:solidFill>
                    <a:srgbClr val="000000"/>
                  </a:solidFill>
                </a:uFill>
                <a:latin typeface="Arial" pitchFamily="34" charset="0"/>
                <a:ea typeface="+mn-ea"/>
                <a:cs typeface="Arial" pitchFamily="34" charset="0"/>
                <a:sym typeface="Times New Roman"/>
              </a:rPr>
              <a:t>Keine Elemente im grau hinterlegten Druckrand!</a:t>
            </a:r>
          </a:p>
        </p:txBody>
      </p:sp>
    </p:spTree>
  </p:cSld>
  <p:clrMap bg1="lt1" tx1="dk1" bg2="lt2" tx2="dk2" accent1="accent1" accent2="accent2" accent3="accent3" accent4="accent4" accent5="accent5" accent6="accent6" hlink="hlink" folHlink="folHlink"/>
  <p:sldLayoutIdLst>
    <p:sldLayoutId id="2147483649" r:id="rId1"/>
  </p:sldLayoutIdLst>
  <p:transition spd="med"/>
  <p:txStyles>
    <p:titleStyle>
      <a:lvl1pPr marL="194943" marR="194943" algn="ctr" defTabSz="3983945">
        <a:defRPr sz="19500">
          <a:uFill>
            <a:solidFill/>
          </a:uFill>
          <a:latin typeface="+mn-lt"/>
          <a:ea typeface="+mn-ea"/>
          <a:cs typeface="+mn-cs"/>
          <a:sym typeface="Times New Roman"/>
        </a:defRPr>
      </a:lvl1pPr>
      <a:lvl2pPr marL="194943" marR="194943" indent="305478" algn="ctr" defTabSz="3983945">
        <a:defRPr sz="19500">
          <a:uFill>
            <a:solidFill/>
          </a:uFill>
          <a:latin typeface="+mn-lt"/>
          <a:ea typeface="+mn-ea"/>
          <a:cs typeface="+mn-cs"/>
          <a:sym typeface="Times New Roman"/>
        </a:defRPr>
      </a:lvl2pPr>
      <a:lvl3pPr marL="194943" marR="194943" indent="610956" algn="ctr" defTabSz="3983945">
        <a:defRPr sz="19500">
          <a:uFill>
            <a:solidFill/>
          </a:uFill>
          <a:latin typeface="+mn-lt"/>
          <a:ea typeface="+mn-ea"/>
          <a:cs typeface="+mn-cs"/>
          <a:sym typeface="Times New Roman"/>
        </a:defRPr>
      </a:lvl3pPr>
      <a:lvl4pPr marL="194943" marR="194943" indent="916435" algn="ctr" defTabSz="3983945">
        <a:defRPr sz="19500">
          <a:uFill>
            <a:solidFill/>
          </a:uFill>
          <a:latin typeface="+mn-lt"/>
          <a:ea typeface="+mn-ea"/>
          <a:cs typeface="+mn-cs"/>
          <a:sym typeface="Times New Roman"/>
        </a:defRPr>
      </a:lvl4pPr>
      <a:lvl5pPr marL="194943" marR="194943" indent="1221913" algn="ctr" defTabSz="3983945">
        <a:defRPr sz="19500">
          <a:uFill>
            <a:solidFill/>
          </a:uFill>
          <a:latin typeface="+mn-lt"/>
          <a:ea typeface="+mn-ea"/>
          <a:cs typeface="+mn-cs"/>
          <a:sym typeface="Times New Roman"/>
        </a:defRPr>
      </a:lvl5pPr>
      <a:lvl6pPr marL="194943" marR="194943" indent="1527391" algn="ctr" defTabSz="3983945">
        <a:defRPr sz="19500">
          <a:uFill>
            <a:solidFill/>
          </a:uFill>
          <a:latin typeface="+mn-lt"/>
          <a:ea typeface="+mn-ea"/>
          <a:cs typeface="+mn-cs"/>
          <a:sym typeface="Times New Roman"/>
        </a:defRPr>
      </a:lvl6pPr>
      <a:lvl7pPr marL="194943" marR="194943" indent="1832869" algn="ctr" defTabSz="3983945">
        <a:defRPr sz="19500">
          <a:uFill>
            <a:solidFill/>
          </a:uFill>
          <a:latin typeface="+mn-lt"/>
          <a:ea typeface="+mn-ea"/>
          <a:cs typeface="+mn-cs"/>
          <a:sym typeface="Times New Roman"/>
        </a:defRPr>
      </a:lvl7pPr>
      <a:lvl8pPr marL="194943" marR="194943" indent="2138346" algn="ctr" defTabSz="3983945">
        <a:defRPr sz="19500">
          <a:uFill>
            <a:solidFill/>
          </a:uFill>
          <a:latin typeface="+mn-lt"/>
          <a:ea typeface="+mn-ea"/>
          <a:cs typeface="+mn-cs"/>
          <a:sym typeface="Times New Roman"/>
        </a:defRPr>
      </a:lvl8pPr>
      <a:lvl9pPr marL="194943" marR="194943" indent="2443825" algn="ctr" defTabSz="3983945">
        <a:defRPr sz="19500">
          <a:uFill>
            <a:solidFill/>
          </a:uFill>
          <a:latin typeface="+mn-lt"/>
          <a:ea typeface="+mn-ea"/>
          <a:cs typeface="+mn-cs"/>
          <a:sym typeface="Times New Roman"/>
        </a:defRPr>
      </a:lvl9pPr>
    </p:titleStyle>
    <p:bodyStyle>
      <a:lvl1pPr marL="1692636" marR="194943" indent="-1497692" defTabSz="3983945">
        <a:spcBef>
          <a:spcPts val="3341"/>
        </a:spcBef>
        <a:buSzPct val="100000"/>
        <a:buChar char="•"/>
        <a:defRPr sz="14600">
          <a:uFill>
            <a:solidFill/>
          </a:uFill>
          <a:latin typeface="+mn-lt"/>
          <a:ea typeface="+mn-ea"/>
          <a:cs typeface="+mn-cs"/>
          <a:sym typeface="Times New Roman"/>
        </a:defRPr>
      </a:lvl1pPr>
      <a:lvl2pPr marL="3655319" marR="194943" indent="-1476888" defTabSz="3983945">
        <a:spcBef>
          <a:spcPts val="3341"/>
        </a:spcBef>
        <a:buSzPct val="100000"/>
        <a:buChar char="•"/>
        <a:defRPr sz="14600">
          <a:uFill>
            <a:solidFill/>
          </a:uFill>
          <a:latin typeface="+mn-lt"/>
          <a:ea typeface="+mn-ea"/>
          <a:cs typeface="+mn-cs"/>
          <a:sym typeface="Times New Roman"/>
        </a:defRPr>
      </a:lvl2pPr>
      <a:lvl3pPr marL="5560340" marR="194943" indent="-1381451" defTabSz="3983945">
        <a:spcBef>
          <a:spcPts val="3341"/>
        </a:spcBef>
        <a:buSzPct val="100000"/>
        <a:buChar char="•"/>
        <a:defRPr sz="14600">
          <a:uFill>
            <a:solidFill/>
          </a:uFill>
          <a:latin typeface="+mn-lt"/>
          <a:ea typeface="+mn-ea"/>
          <a:cs typeface="+mn-cs"/>
          <a:sym typeface="Times New Roman"/>
        </a:defRPr>
      </a:lvl3pPr>
      <a:lvl4pPr marL="7845638" marR="194943" indent="-1668412" defTabSz="3983945">
        <a:spcBef>
          <a:spcPts val="3341"/>
        </a:spcBef>
        <a:buSzPct val="100000"/>
        <a:buChar char="•"/>
        <a:defRPr sz="14600">
          <a:uFill>
            <a:solidFill/>
          </a:uFill>
          <a:latin typeface="+mn-lt"/>
          <a:ea typeface="+mn-ea"/>
          <a:cs typeface="+mn-cs"/>
          <a:sym typeface="Times New Roman"/>
        </a:defRPr>
      </a:lvl4pPr>
      <a:lvl5pPr marL="9833303" marR="194943" indent="-1657740" defTabSz="3983945">
        <a:spcBef>
          <a:spcPts val="3341"/>
        </a:spcBef>
        <a:buSzPct val="100000"/>
        <a:buChar char="•"/>
        <a:defRPr sz="14600">
          <a:uFill>
            <a:solidFill/>
          </a:uFill>
          <a:latin typeface="+mn-lt"/>
          <a:ea typeface="+mn-ea"/>
          <a:cs typeface="+mn-cs"/>
          <a:sym typeface="Times New Roman"/>
        </a:defRPr>
      </a:lvl5pPr>
      <a:lvl6pPr marL="9833303" marR="194943" indent="-1657740" defTabSz="3983945">
        <a:spcBef>
          <a:spcPts val="3341"/>
        </a:spcBef>
        <a:buSzPct val="100000"/>
        <a:buChar char="•"/>
        <a:defRPr sz="14600">
          <a:uFill>
            <a:solidFill/>
          </a:uFill>
          <a:latin typeface="+mn-lt"/>
          <a:ea typeface="+mn-ea"/>
          <a:cs typeface="+mn-cs"/>
          <a:sym typeface="Times New Roman"/>
        </a:defRPr>
      </a:lvl6pPr>
      <a:lvl7pPr marL="9833303" marR="194943" indent="-1657740" defTabSz="3983945">
        <a:spcBef>
          <a:spcPts val="3341"/>
        </a:spcBef>
        <a:buSzPct val="100000"/>
        <a:buChar char="•"/>
        <a:defRPr sz="14600">
          <a:uFill>
            <a:solidFill/>
          </a:uFill>
          <a:latin typeface="+mn-lt"/>
          <a:ea typeface="+mn-ea"/>
          <a:cs typeface="+mn-cs"/>
          <a:sym typeface="Times New Roman"/>
        </a:defRPr>
      </a:lvl7pPr>
      <a:lvl8pPr marL="9833303" marR="194943" indent="-1657740" defTabSz="3983945">
        <a:spcBef>
          <a:spcPts val="3341"/>
        </a:spcBef>
        <a:buSzPct val="100000"/>
        <a:buChar char="•"/>
        <a:defRPr sz="14600">
          <a:uFill>
            <a:solidFill/>
          </a:uFill>
          <a:latin typeface="+mn-lt"/>
          <a:ea typeface="+mn-ea"/>
          <a:cs typeface="+mn-cs"/>
          <a:sym typeface="Times New Roman"/>
        </a:defRPr>
      </a:lvl8pPr>
      <a:lvl9pPr marL="9833303" marR="194943" indent="-1657740" defTabSz="3983945">
        <a:spcBef>
          <a:spcPts val="3341"/>
        </a:spcBef>
        <a:buSzPct val="100000"/>
        <a:buChar char="•"/>
        <a:defRPr sz="14600">
          <a:uFill>
            <a:solidFill/>
          </a:uFill>
          <a:latin typeface="+mn-lt"/>
          <a:ea typeface="+mn-ea"/>
          <a:cs typeface="+mn-cs"/>
          <a:sym typeface="Times New Roman"/>
        </a:defRPr>
      </a:lvl9pPr>
    </p:bodyStyle>
    <p:otherStyle>
      <a:lvl1pPr algn="ctr" defTabSz="610956">
        <a:defRPr sz="6300">
          <a:solidFill>
            <a:schemeClr val="tx1"/>
          </a:solidFill>
          <a:uFill>
            <a:solidFill/>
          </a:uFill>
          <a:latin typeface="+mn-lt"/>
          <a:ea typeface="+mn-ea"/>
          <a:cs typeface="+mn-cs"/>
          <a:sym typeface="Times New Roman"/>
        </a:defRPr>
      </a:lvl1pPr>
      <a:lvl2pPr indent="305478" algn="ctr" defTabSz="610956">
        <a:defRPr sz="6300">
          <a:solidFill>
            <a:schemeClr val="tx1"/>
          </a:solidFill>
          <a:uFill>
            <a:solidFill/>
          </a:uFill>
          <a:latin typeface="+mn-lt"/>
          <a:ea typeface="+mn-ea"/>
          <a:cs typeface="+mn-cs"/>
          <a:sym typeface="Times New Roman"/>
        </a:defRPr>
      </a:lvl2pPr>
      <a:lvl3pPr indent="610956" algn="ctr" defTabSz="610956">
        <a:defRPr sz="6300">
          <a:solidFill>
            <a:schemeClr val="tx1"/>
          </a:solidFill>
          <a:uFill>
            <a:solidFill/>
          </a:uFill>
          <a:latin typeface="+mn-lt"/>
          <a:ea typeface="+mn-ea"/>
          <a:cs typeface="+mn-cs"/>
          <a:sym typeface="Times New Roman"/>
        </a:defRPr>
      </a:lvl3pPr>
      <a:lvl4pPr indent="916435" algn="ctr" defTabSz="610956">
        <a:defRPr sz="6300">
          <a:solidFill>
            <a:schemeClr val="tx1"/>
          </a:solidFill>
          <a:uFill>
            <a:solidFill/>
          </a:uFill>
          <a:latin typeface="+mn-lt"/>
          <a:ea typeface="+mn-ea"/>
          <a:cs typeface="+mn-cs"/>
          <a:sym typeface="Times New Roman"/>
        </a:defRPr>
      </a:lvl4pPr>
      <a:lvl5pPr indent="1221913" algn="ctr" defTabSz="610956">
        <a:defRPr sz="6300">
          <a:solidFill>
            <a:schemeClr val="tx1"/>
          </a:solidFill>
          <a:uFill>
            <a:solidFill/>
          </a:uFill>
          <a:latin typeface="+mn-lt"/>
          <a:ea typeface="+mn-ea"/>
          <a:cs typeface="+mn-cs"/>
          <a:sym typeface="Times New Roman"/>
        </a:defRPr>
      </a:lvl5pPr>
      <a:lvl6pPr indent="1527391" algn="ctr" defTabSz="610956">
        <a:defRPr sz="6300">
          <a:solidFill>
            <a:schemeClr val="tx1"/>
          </a:solidFill>
          <a:uFill>
            <a:solidFill/>
          </a:uFill>
          <a:latin typeface="+mn-lt"/>
          <a:ea typeface="+mn-ea"/>
          <a:cs typeface="+mn-cs"/>
          <a:sym typeface="Times New Roman"/>
        </a:defRPr>
      </a:lvl6pPr>
      <a:lvl7pPr indent="1832869" algn="ctr" defTabSz="610956">
        <a:defRPr sz="6300">
          <a:solidFill>
            <a:schemeClr val="tx1"/>
          </a:solidFill>
          <a:uFill>
            <a:solidFill/>
          </a:uFill>
          <a:latin typeface="+mn-lt"/>
          <a:ea typeface="+mn-ea"/>
          <a:cs typeface="+mn-cs"/>
          <a:sym typeface="Times New Roman"/>
        </a:defRPr>
      </a:lvl7pPr>
      <a:lvl8pPr indent="2138347" algn="ctr" defTabSz="610956">
        <a:defRPr sz="6300">
          <a:solidFill>
            <a:schemeClr val="tx1"/>
          </a:solidFill>
          <a:uFill>
            <a:solidFill/>
          </a:uFill>
          <a:latin typeface="+mn-lt"/>
          <a:ea typeface="+mn-ea"/>
          <a:cs typeface="+mn-cs"/>
          <a:sym typeface="Times New Roman"/>
        </a:defRPr>
      </a:lvl8pPr>
      <a:lvl9pPr indent="2443825" algn="ctr" defTabSz="610956">
        <a:defRPr sz="6300">
          <a:solidFill>
            <a:schemeClr val="tx1"/>
          </a:solidFill>
          <a:uFill>
            <a:solidFill/>
          </a:uFill>
          <a:latin typeface="+mn-lt"/>
          <a:ea typeface="+mn-ea"/>
          <a:cs typeface="+mn-cs"/>
          <a:sym typeface="Times New Roman"/>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jpg"/><Relationship Id="rId11" Type="http://schemas.openxmlformats.org/officeDocument/2006/relationships/image" Target="../media/image11.png"/><Relationship Id="rId5" Type="http://schemas.openxmlformats.org/officeDocument/2006/relationships/image" Target="../media/image5.jpe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Abgerundetes Rechteck 101">
            <a:extLst>
              <a:ext uri="{FF2B5EF4-FFF2-40B4-BE49-F238E27FC236}">
                <a16:creationId xmlns:a16="http://schemas.microsoft.com/office/drawing/2014/main" id="{05A789DB-79B3-EE04-13FC-2C6E8D42862B}"/>
              </a:ext>
            </a:extLst>
          </p:cNvPr>
          <p:cNvSpPr>
            <a:spLocks/>
          </p:cNvSpPr>
          <p:nvPr/>
        </p:nvSpPr>
        <p:spPr>
          <a:xfrm>
            <a:off x="20102552" y="36941582"/>
            <a:ext cx="8697982" cy="3970407"/>
          </a:xfrm>
          <a:prstGeom prst="roundRect">
            <a:avLst>
              <a:gd name="adj" fmla="val 6073"/>
            </a:avLst>
          </a:prstGeom>
          <a:solidFill>
            <a:srgbClr val="CEE3A3"/>
          </a:solidFill>
          <a:ln w="12700" cap="rnd">
            <a:solidFill>
              <a:schemeClr val="bg1"/>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50400" rIns="503999" bIns="50800" numCol="1" spcCol="38100" rtlCol="0" anchor="ctr" anchorCtr="0">
            <a:normAutofit/>
          </a:bodyPr>
          <a:lstStyle/>
          <a:p>
            <a:pPr marL="40639" marR="40639" indent="0" algn="ctr" defTabSz="914400" rtl="0" fontAlgn="auto" latinLnBrk="1" hangingPunct="0">
              <a:lnSpc>
                <a:spcPct val="100000"/>
              </a:lnSpc>
              <a:spcBef>
                <a:spcPts val="0"/>
              </a:spcBef>
              <a:spcAft>
                <a:spcPts val="0"/>
              </a:spcAft>
              <a:buClrTx/>
              <a:buSzTx/>
              <a:buFontTx/>
              <a:buNone/>
              <a:tabLst/>
            </a:pPr>
            <a:endParaRPr lang="en-US" sz="2400" dirty="0">
              <a:solidFill>
                <a:schemeClr val="tx1">
                  <a:lumMod val="75000"/>
                  <a:lumOff val="25000"/>
                </a:schemeClr>
              </a:solidFill>
              <a:uFill>
                <a:solidFill>
                  <a:srgbClr val="000000"/>
                </a:solidFill>
              </a:uFill>
              <a:latin typeface="Helvetica Light" panose="020B0403020202020204" pitchFamily="34" charset="0"/>
            </a:endParaRPr>
          </a:p>
        </p:txBody>
      </p:sp>
      <p:sp>
        <p:nvSpPr>
          <p:cNvPr id="16" name="Shape 16"/>
          <p:cNvSpPr/>
          <p:nvPr/>
        </p:nvSpPr>
        <p:spPr>
          <a:xfrm>
            <a:off x="1309540" y="5418543"/>
            <a:ext cx="18777002" cy="779929"/>
          </a:xfrm>
          <a:prstGeom prst="rect">
            <a:avLst/>
          </a:prstGeom>
          <a:ln w="12700">
            <a:miter lim="400000"/>
          </a:ln>
          <a:extLst>
            <a:ext uri="{C572A759-6A51-4108-AA02-DFA0A04FC94B}">
              <ma14:wrappingTextBoxFlag xmlns="" xmlns:ma14="http://schemas.microsoft.com/office/mac/drawingml/2011/main" val="1"/>
            </a:ext>
          </a:extLst>
        </p:spPr>
        <p:txBody>
          <a:bodyPr wrap="square" lIns="50913" tIns="50913" rIns="50913" bIns="50913">
            <a:spAutoFit/>
          </a:bodyPr>
          <a:lstStyle/>
          <a:p>
            <a:pPr marL="35488" marR="35488" algn="l" defTabSz="863399">
              <a:buClr>
                <a:srgbClr val="719F33"/>
              </a:buClr>
              <a:buFont typeface="Akkurat-Bold"/>
              <a:defRPr sz="1800">
                <a:uFillTx/>
              </a:defRPr>
            </a:pPr>
            <a:r>
              <a:rPr lang="de-DE" sz="4400" dirty="0">
                <a:solidFill>
                  <a:schemeClr val="tx1"/>
                </a:solidFill>
                <a:uFill>
                  <a:solidFill>
                    <a:srgbClr val="84B819"/>
                  </a:solidFill>
                </a:uFill>
                <a:latin typeface="Helvetica" pitchFamily="2" charset="0"/>
                <a:ea typeface="Akkurat-Bold"/>
                <a:cs typeface="Arial" panose="020B0604020202020204" pitchFamily="34" charset="0"/>
                <a:sym typeface="Akkurat-Bold"/>
              </a:rPr>
              <a:t>Jean-Marco </a:t>
            </a:r>
            <a:r>
              <a:rPr lang="de-DE" sz="4400" dirty="0" err="1">
                <a:solidFill>
                  <a:schemeClr val="tx1"/>
                </a:solidFill>
                <a:uFill>
                  <a:solidFill>
                    <a:srgbClr val="84B819"/>
                  </a:solidFill>
                </a:uFill>
                <a:latin typeface="Helvetica" pitchFamily="2" charset="0"/>
                <a:ea typeface="Akkurat-Bold"/>
                <a:cs typeface="Arial" panose="020B0604020202020204" pitchFamily="34" charset="0"/>
                <a:sym typeface="Akkurat-Bold"/>
              </a:rPr>
              <a:t>Alameddine</a:t>
            </a:r>
            <a:r>
              <a:rPr lang="de-DE" sz="4400" dirty="0">
                <a:solidFill>
                  <a:schemeClr val="tx1"/>
                </a:solidFill>
                <a:uFill>
                  <a:solidFill>
                    <a:srgbClr val="84B819"/>
                  </a:solidFill>
                </a:uFill>
                <a:latin typeface="Helvetica" pitchFamily="2" charset="0"/>
                <a:ea typeface="Akkurat-Bold"/>
                <a:cs typeface="Arial" panose="020B0604020202020204" pitchFamily="34" charset="0"/>
                <a:sym typeface="Akkurat-Bold"/>
              </a:rPr>
              <a:t>, Ludwig Neste and Pascal Gutjahr</a:t>
            </a:r>
            <a:endParaRPr sz="4400" dirty="0">
              <a:solidFill>
                <a:schemeClr val="tx1"/>
              </a:solidFill>
              <a:uFill>
                <a:solidFill>
                  <a:srgbClr val="84B819"/>
                </a:solidFill>
              </a:uFill>
              <a:latin typeface="Helvetica" pitchFamily="2" charset="0"/>
              <a:ea typeface="Akkurat-Bold"/>
              <a:cs typeface="Arial" panose="020B0604020202020204" pitchFamily="34" charset="0"/>
              <a:sym typeface="Akkurat-Bold"/>
            </a:endParaRPr>
          </a:p>
        </p:txBody>
      </p:sp>
      <p:sp>
        <p:nvSpPr>
          <p:cNvPr id="250" name="Shape 16"/>
          <p:cNvSpPr/>
          <p:nvPr/>
        </p:nvSpPr>
        <p:spPr>
          <a:xfrm>
            <a:off x="1278282" y="4059256"/>
            <a:ext cx="27723409" cy="1026150"/>
          </a:xfrm>
          <a:prstGeom prst="rect">
            <a:avLst/>
          </a:prstGeom>
          <a:ln w="12700">
            <a:miter lim="400000"/>
          </a:ln>
          <a:extLst>
            <a:ext uri="{C572A759-6A51-4108-AA02-DFA0A04FC94B}">
              <ma14:wrappingTextBoxFlag xmlns="" xmlns:ma14="http://schemas.microsoft.com/office/mac/drawingml/2011/main" val="1"/>
            </a:ext>
          </a:extLst>
        </p:spPr>
        <p:txBody>
          <a:bodyPr wrap="square" lIns="50913" tIns="50913" rIns="50913" bIns="50913">
            <a:spAutoFit/>
          </a:bodyPr>
          <a:lstStyle/>
          <a:p>
            <a:pPr marL="35488" marR="35488" algn="l" defTabSz="863399">
              <a:buClr>
                <a:srgbClr val="719F33"/>
              </a:buClr>
              <a:buFont typeface="Akkurat-Bold"/>
              <a:defRPr sz="1800">
                <a:uFillTx/>
              </a:defRPr>
            </a:pP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Ideas</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to</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measure</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the</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prompt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component</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of</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the</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atmospheric</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muon</a:t>
            </a:r>
            <a:r>
              <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rPr>
              <a:t> </a:t>
            </a:r>
            <a:r>
              <a:rPr lang="de-DE" sz="6000" b="1" dirty="0" err="1">
                <a:solidFill>
                  <a:schemeClr val="tx1"/>
                </a:solidFill>
                <a:uFill>
                  <a:solidFill>
                    <a:srgbClr val="84B819"/>
                  </a:solidFill>
                </a:uFill>
                <a:latin typeface="Helvetica" pitchFamily="2" charset="0"/>
                <a:ea typeface="Akkurat-Bold"/>
                <a:cs typeface="Arial" panose="020B0604020202020204" pitchFamily="34" charset="0"/>
                <a:sym typeface="Akkurat-Bold"/>
              </a:rPr>
              <a:t>flux</a:t>
            </a:r>
            <a:endParaRPr lang="de-DE" sz="6000" b="1" dirty="0">
              <a:solidFill>
                <a:schemeClr val="tx1"/>
              </a:solidFill>
              <a:uFill>
                <a:solidFill>
                  <a:srgbClr val="84B819"/>
                </a:solidFill>
              </a:uFill>
              <a:latin typeface="Helvetica" pitchFamily="2" charset="0"/>
              <a:ea typeface="Akkurat-Bold"/>
              <a:cs typeface="Arial" panose="020B0604020202020204" pitchFamily="34" charset="0"/>
              <a:sym typeface="Akkurat-Bold"/>
            </a:endParaRPr>
          </a:p>
        </p:txBody>
      </p:sp>
      <p:cxnSp>
        <p:nvCxnSpPr>
          <p:cNvPr id="12" name="Gerade Verbindung 11">
            <a:extLst>
              <a:ext uri="{FF2B5EF4-FFF2-40B4-BE49-F238E27FC236}">
                <a16:creationId xmlns:a16="http://schemas.microsoft.com/office/drawing/2014/main" id="{CEA0AA36-A787-FD3E-C7C4-0F0F88FFB757}"/>
              </a:ext>
            </a:extLst>
          </p:cNvPr>
          <p:cNvCxnSpPr>
            <a:cxnSpLocks/>
          </p:cNvCxnSpPr>
          <p:nvPr/>
        </p:nvCxnSpPr>
        <p:spPr>
          <a:xfrm>
            <a:off x="1278282" y="3510061"/>
            <a:ext cx="27723410" cy="0"/>
          </a:xfrm>
          <a:prstGeom prst="line">
            <a:avLst/>
          </a:prstGeom>
          <a:noFill/>
          <a:ln w="50800" cap="flat">
            <a:solidFill>
              <a:srgbClr val="83B814"/>
            </a:solidFill>
            <a:prstDash val="solid"/>
            <a:round/>
          </a:ln>
          <a:effectLst/>
        </p:spPr>
        <p:style>
          <a:lnRef idx="0">
            <a:scrgbClr r="0" g="0" b="0"/>
          </a:lnRef>
          <a:fillRef idx="0">
            <a:scrgbClr r="0" g="0" b="0"/>
          </a:fillRef>
          <a:effectRef idx="0">
            <a:scrgbClr r="0" g="0" b="0"/>
          </a:effectRef>
          <a:fontRef idx="none"/>
        </p:style>
      </p:cxnSp>
      <p:sp>
        <p:nvSpPr>
          <p:cNvPr id="21" name="Shape 20">
            <a:extLst>
              <a:ext uri="{FF2B5EF4-FFF2-40B4-BE49-F238E27FC236}">
                <a16:creationId xmlns:a16="http://schemas.microsoft.com/office/drawing/2014/main" id="{91B03170-5A3D-10A0-E06E-667A2FC77DFB}"/>
              </a:ext>
            </a:extLst>
          </p:cNvPr>
          <p:cNvSpPr/>
          <p:nvPr/>
        </p:nvSpPr>
        <p:spPr>
          <a:xfrm>
            <a:off x="1156856" y="7076720"/>
            <a:ext cx="22148483" cy="472152"/>
          </a:xfrm>
          <a:prstGeom prst="rect">
            <a:avLst/>
          </a:prstGeom>
          <a:ln w="12700">
            <a:miter lim="400000"/>
          </a:ln>
          <a:extLst>
            <a:ext uri="{C572A759-6A51-4108-AA02-DFA0A04FC94B}">
              <ma14:wrappingTextBoxFlag xmlns="" xmlns:ma14="http://schemas.microsoft.com/office/mac/drawingml/2011/main" val="1"/>
            </a:ext>
          </a:extLst>
        </p:spPr>
        <p:txBody>
          <a:bodyPr wrap="square" lIns="50913" tIns="50913" rIns="50913" bIns="50913">
            <a:spAutoFit/>
          </a:bodyPr>
          <a:lstStyle/>
          <a:p>
            <a:pPr marL="35488" marR="35488" algn="l" defTabSz="863399">
              <a:spcBef>
                <a:spcPts val="4009"/>
              </a:spcBef>
              <a:buClr>
                <a:srgbClr val="000000"/>
              </a:buClr>
              <a:defRPr sz="1800">
                <a:uFillTx/>
              </a:defRPr>
            </a:pPr>
            <a:r>
              <a:rPr lang="de-DE" sz="2400" dirty="0" err="1">
                <a:solidFill>
                  <a:schemeClr val="tx1">
                    <a:lumMod val="75000"/>
                    <a:lumOff val="25000"/>
                  </a:schemeClr>
                </a:solidFill>
                <a:latin typeface="Courier New" panose="02070309020205020404" pitchFamily="49" charset="0"/>
                <a:ea typeface="Verdana" pitchFamily="34" charset="0"/>
                <a:cs typeface="Courier New" panose="02070309020205020404" pitchFamily="49" charset="0"/>
                <a:sym typeface="Akkurat-Light"/>
              </a:rPr>
              <a:t>jean-marco.alameddine@tu-dortmund.de</a:t>
            </a:r>
            <a:r>
              <a:rPr lang="de-DE" sz="2400" dirty="0">
                <a:solidFill>
                  <a:schemeClr val="tx1">
                    <a:lumMod val="75000"/>
                    <a:lumOff val="25000"/>
                  </a:schemeClr>
                </a:solidFill>
                <a:latin typeface="Courier New" panose="02070309020205020404" pitchFamily="49" charset="0"/>
                <a:ea typeface="Verdana" pitchFamily="34" charset="0"/>
                <a:cs typeface="Courier New" panose="02070309020205020404" pitchFamily="49" charset="0"/>
                <a:sym typeface="Akkurat-Light"/>
              </a:rPr>
              <a:t>, </a:t>
            </a:r>
            <a:r>
              <a:rPr lang="de-DE" sz="2400" dirty="0" err="1">
                <a:solidFill>
                  <a:schemeClr val="tx1">
                    <a:lumMod val="75000"/>
                    <a:lumOff val="25000"/>
                  </a:schemeClr>
                </a:solidFill>
                <a:latin typeface="Courier New" panose="02070309020205020404" pitchFamily="49" charset="0"/>
                <a:ea typeface="Verdana" pitchFamily="34" charset="0"/>
                <a:cs typeface="Courier New" panose="02070309020205020404" pitchFamily="49" charset="0"/>
                <a:sym typeface="Akkurat-Light"/>
              </a:rPr>
              <a:t>ludwig.neste@tu-dortmund.de</a:t>
            </a:r>
            <a:r>
              <a:rPr lang="de-DE" sz="2400" dirty="0">
                <a:solidFill>
                  <a:schemeClr val="tx1">
                    <a:lumMod val="75000"/>
                    <a:lumOff val="25000"/>
                  </a:schemeClr>
                </a:solidFill>
                <a:latin typeface="Courier New" panose="02070309020205020404" pitchFamily="49" charset="0"/>
                <a:ea typeface="Verdana" pitchFamily="34" charset="0"/>
                <a:cs typeface="Courier New" panose="02070309020205020404" pitchFamily="49" charset="0"/>
                <a:sym typeface="Akkurat-Light"/>
              </a:rPr>
              <a:t>, </a:t>
            </a:r>
            <a:r>
              <a:rPr lang="de-DE" sz="2400" dirty="0" err="1">
                <a:solidFill>
                  <a:schemeClr val="tx1">
                    <a:lumMod val="75000"/>
                    <a:lumOff val="25000"/>
                  </a:schemeClr>
                </a:solidFill>
                <a:latin typeface="Courier New" panose="02070309020205020404" pitchFamily="49" charset="0"/>
                <a:ea typeface="Verdana" pitchFamily="34" charset="0"/>
                <a:cs typeface="Courier New" panose="02070309020205020404" pitchFamily="49" charset="0"/>
                <a:sym typeface="Akkurat-Light"/>
              </a:rPr>
              <a:t>pascal.gutjahr@tu-dortmund.de</a:t>
            </a:r>
            <a:endParaRPr lang="de-DE" sz="2400" dirty="0">
              <a:solidFill>
                <a:schemeClr val="tx1">
                  <a:lumMod val="75000"/>
                  <a:lumOff val="25000"/>
                </a:schemeClr>
              </a:solidFill>
              <a:latin typeface="Courier New" panose="02070309020205020404" pitchFamily="49" charset="0"/>
              <a:ea typeface="Verdana" pitchFamily="34" charset="0"/>
              <a:cs typeface="Courier New" panose="02070309020205020404" pitchFamily="49" charset="0"/>
              <a:sym typeface="Akkurat-Light"/>
            </a:endParaRPr>
          </a:p>
        </p:txBody>
      </p:sp>
      <p:sp>
        <p:nvSpPr>
          <p:cNvPr id="22" name="Shape 16">
            <a:extLst>
              <a:ext uri="{FF2B5EF4-FFF2-40B4-BE49-F238E27FC236}">
                <a16:creationId xmlns:a16="http://schemas.microsoft.com/office/drawing/2014/main" id="{64751F56-C525-111F-DFC6-2838D1618CBA}"/>
              </a:ext>
            </a:extLst>
          </p:cNvPr>
          <p:cNvSpPr/>
          <p:nvPr/>
        </p:nvSpPr>
        <p:spPr>
          <a:xfrm>
            <a:off x="11726059" y="5912035"/>
            <a:ext cx="17148830" cy="1303149"/>
          </a:xfrm>
          <a:prstGeom prst="rect">
            <a:avLst/>
          </a:prstGeom>
          <a:ln w="12700">
            <a:miter lim="400000"/>
          </a:ln>
          <a:extLst>
            <a:ext uri="{C572A759-6A51-4108-AA02-DFA0A04FC94B}">
              <ma14:wrappingTextBoxFlag xmlns="" xmlns:ma14="http://schemas.microsoft.com/office/mac/drawingml/2011/main" val="1"/>
            </a:ext>
          </a:extLst>
        </p:spPr>
        <p:txBody>
          <a:bodyPr wrap="square" lIns="50913" tIns="50913" rIns="50913" bIns="50913">
            <a:spAutoFit/>
          </a:bodyPr>
          <a:lstStyle/>
          <a:p>
            <a:pPr marL="35488" marR="35488" algn="r" defTabSz="863399">
              <a:buClr>
                <a:srgbClr val="719F33"/>
              </a:buClr>
              <a:buFont typeface="Akkurat-Bold"/>
              <a:defRPr sz="1800">
                <a:uFillTx/>
              </a:defRPr>
            </a:pPr>
            <a:r>
              <a:rPr lang="de-DE" sz="4900" b="1" dirty="0" err="1">
                <a:solidFill>
                  <a:srgbClr val="83B814"/>
                </a:solidFill>
                <a:uFill>
                  <a:solidFill>
                    <a:srgbClr val="84B819"/>
                  </a:solidFill>
                </a:uFill>
                <a:latin typeface="Arial" pitchFamily="34" charset="0"/>
                <a:ea typeface="Akkurat-Bold"/>
                <a:cs typeface="Arial" pitchFamily="34" charset="0"/>
                <a:sym typeface="Akkurat-Bold"/>
              </a:rPr>
              <a:t>Cosmic</a:t>
            </a:r>
            <a:r>
              <a:rPr lang="de-DE" sz="4900" b="1" dirty="0">
                <a:solidFill>
                  <a:srgbClr val="83B814"/>
                </a:solidFill>
                <a:uFill>
                  <a:solidFill>
                    <a:srgbClr val="84B819"/>
                  </a:solidFill>
                </a:uFill>
                <a:latin typeface="Arial" pitchFamily="34" charset="0"/>
                <a:ea typeface="Akkurat-Bold"/>
                <a:cs typeface="Arial" pitchFamily="34" charset="0"/>
                <a:sym typeface="Akkurat-Bold"/>
              </a:rPr>
              <a:t> Rays in </a:t>
            </a:r>
            <a:r>
              <a:rPr lang="de-DE" sz="4900" b="1" dirty="0" err="1">
                <a:solidFill>
                  <a:srgbClr val="83B814"/>
                </a:solidFill>
                <a:uFill>
                  <a:solidFill>
                    <a:srgbClr val="84B819"/>
                  </a:solidFill>
                </a:uFill>
                <a:latin typeface="Arial" pitchFamily="34" charset="0"/>
                <a:ea typeface="Akkurat-Bold"/>
                <a:cs typeface="Arial" pitchFamily="34" charset="0"/>
                <a:sym typeface="Akkurat-Bold"/>
              </a:rPr>
              <a:t>the</a:t>
            </a:r>
            <a:r>
              <a:rPr lang="de-DE" sz="4900" b="1" dirty="0">
                <a:solidFill>
                  <a:srgbClr val="83B814"/>
                </a:solidFill>
                <a:uFill>
                  <a:solidFill>
                    <a:srgbClr val="84B819"/>
                  </a:solidFill>
                </a:uFill>
                <a:latin typeface="Arial" pitchFamily="34" charset="0"/>
                <a:ea typeface="Akkurat-Bold"/>
                <a:cs typeface="Arial" pitchFamily="34" charset="0"/>
                <a:sym typeface="Akkurat-Bold"/>
              </a:rPr>
              <a:t> Multi-Messenger </a:t>
            </a:r>
            <a:r>
              <a:rPr lang="de-DE" sz="4900" b="1" dirty="0" err="1">
                <a:solidFill>
                  <a:srgbClr val="83B814"/>
                </a:solidFill>
                <a:uFill>
                  <a:solidFill>
                    <a:srgbClr val="84B819"/>
                  </a:solidFill>
                </a:uFill>
                <a:latin typeface="Arial" pitchFamily="34" charset="0"/>
                <a:ea typeface="Akkurat-Bold"/>
                <a:cs typeface="Arial" pitchFamily="34" charset="0"/>
                <a:sym typeface="Akkurat-Bold"/>
              </a:rPr>
              <a:t>Era</a:t>
            </a:r>
            <a:br>
              <a:rPr lang="de-DE" sz="3700" b="1" dirty="0">
                <a:solidFill>
                  <a:srgbClr val="83B814"/>
                </a:solidFill>
                <a:uFill>
                  <a:solidFill>
                    <a:srgbClr val="84B819"/>
                  </a:solidFill>
                </a:uFill>
                <a:latin typeface="Arial" pitchFamily="34" charset="0"/>
                <a:ea typeface="Akkurat-Bold"/>
                <a:cs typeface="Arial" pitchFamily="34" charset="0"/>
                <a:sym typeface="Akkurat-Bold"/>
              </a:rPr>
            </a:br>
            <a:r>
              <a:rPr lang="de-DE" sz="2900" b="1" dirty="0">
                <a:solidFill>
                  <a:srgbClr val="83B814"/>
                </a:solidFill>
                <a:uFill>
                  <a:solidFill>
                    <a:srgbClr val="84B819"/>
                  </a:solidFill>
                </a:uFill>
                <a:latin typeface="Arial" pitchFamily="34" charset="0"/>
                <a:ea typeface="Akkurat-Bold"/>
                <a:cs typeface="Arial" pitchFamily="34" charset="0"/>
                <a:sym typeface="Akkurat-Bold"/>
              </a:rPr>
              <a:t>Paris 2022</a:t>
            </a:r>
          </a:p>
        </p:txBody>
      </p:sp>
      <p:cxnSp>
        <p:nvCxnSpPr>
          <p:cNvPr id="36" name="Gerade Verbindung 35">
            <a:extLst>
              <a:ext uri="{FF2B5EF4-FFF2-40B4-BE49-F238E27FC236}">
                <a16:creationId xmlns:a16="http://schemas.microsoft.com/office/drawing/2014/main" id="{404A4A04-07A2-BAD2-A84A-1F0023AB4A90}"/>
              </a:ext>
            </a:extLst>
          </p:cNvPr>
          <p:cNvCxnSpPr>
            <a:cxnSpLocks/>
          </p:cNvCxnSpPr>
          <p:nvPr/>
        </p:nvCxnSpPr>
        <p:spPr>
          <a:xfrm>
            <a:off x="1278282" y="7794588"/>
            <a:ext cx="27723410" cy="0"/>
          </a:xfrm>
          <a:prstGeom prst="line">
            <a:avLst/>
          </a:prstGeom>
          <a:noFill/>
          <a:ln w="50800" cap="flat">
            <a:solidFill>
              <a:srgbClr val="83B814"/>
            </a:solidFill>
            <a:prstDash val="solid"/>
            <a:round/>
          </a:ln>
          <a:effectLst/>
        </p:spPr>
        <p:style>
          <a:lnRef idx="0">
            <a:scrgbClr r="0" g="0" b="0"/>
          </a:lnRef>
          <a:fillRef idx="0">
            <a:scrgbClr r="0" g="0" b="0"/>
          </a:fillRef>
          <a:effectRef idx="0">
            <a:scrgbClr r="0" g="0" b="0"/>
          </a:effectRef>
          <a:fontRef idx="none"/>
        </p:style>
      </p:cxnSp>
      <p:grpSp>
        <p:nvGrpSpPr>
          <p:cNvPr id="43" name="Gruppieren 42">
            <a:extLst>
              <a:ext uri="{FF2B5EF4-FFF2-40B4-BE49-F238E27FC236}">
                <a16:creationId xmlns:a16="http://schemas.microsoft.com/office/drawing/2014/main" id="{904119D8-6E1C-5506-6C53-CD4122B7B908}"/>
              </a:ext>
            </a:extLst>
          </p:cNvPr>
          <p:cNvGrpSpPr/>
          <p:nvPr/>
        </p:nvGrpSpPr>
        <p:grpSpPr>
          <a:xfrm>
            <a:off x="1278282" y="8537172"/>
            <a:ext cx="8730000" cy="11811794"/>
            <a:chOff x="1461600" y="8537171"/>
            <a:chExt cx="8730000" cy="12337159"/>
          </a:xfrm>
        </p:grpSpPr>
        <p:sp>
          <p:nvSpPr>
            <p:cNvPr id="39" name="Abgerundetes Rechteck 38">
              <a:extLst>
                <a:ext uri="{FF2B5EF4-FFF2-40B4-BE49-F238E27FC236}">
                  <a16:creationId xmlns:a16="http://schemas.microsoft.com/office/drawing/2014/main" id="{34911DDD-EF21-9DDD-F146-5BFBD8000F6C}"/>
                </a:ext>
              </a:extLst>
            </p:cNvPr>
            <p:cNvSpPr>
              <a:spLocks/>
            </p:cNvSpPr>
            <p:nvPr/>
          </p:nvSpPr>
          <p:spPr>
            <a:xfrm>
              <a:off x="1463040" y="8537171"/>
              <a:ext cx="8728364" cy="12337159"/>
            </a:xfrm>
            <a:prstGeom prst="roundRect">
              <a:avLst>
                <a:gd name="adj" fmla="val 6073"/>
              </a:avLst>
            </a:prstGeom>
            <a:solidFill>
              <a:schemeClr val="bg1"/>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fontScale="92500" lnSpcReduction="10000"/>
            </a:bodyPr>
            <a:lstStyle/>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Cosmic rays interact with our atmosphere and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produce large air showers including several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types of stable and unstable particles. The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unstable daughter particles decay and muons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can be produced, which are able to reach the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surface of our earth. This atmospheric muon flux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is divided into a conventional and a prompt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component. Conventional muons come from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err="1">
                  <a:solidFill>
                    <a:schemeClr val="tx1">
                      <a:lumMod val="75000"/>
                      <a:lumOff val="25000"/>
                    </a:schemeClr>
                  </a:solidFill>
                  <a:uFill>
                    <a:solidFill>
                      <a:srgbClr val="000000"/>
                    </a:solidFill>
                  </a:uFill>
                  <a:latin typeface="Helvetica Light" panose="020B0403020202020204" pitchFamily="34" charset="0"/>
                </a:rPr>
                <a:t>pions</a:t>
              </a:r>
              <a:r>
                <a:rPr lang="en-US" sz="2800" dirty="0">
                  <a:solidFill>
                    <a:schemeClr val="tx1">
                      <a:lumMod val="75000"/>
                      <a:lumOff val="25000"/>
                    </a:schemeClr>
                  </a:solidFill>
                  <a:uFill>
                    <a:solidFill>
                      <a:srgbClr val="000000"/>
                    </a:solidFill>
                  </a:uFill>
                  <a:latin typeface="Helvetica Light" panose="020B0403020202020204" pitchFamily="34" charset="0"/>
                </a:rPr>
                <a:t> and kaons, which have a long lifetime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compared to the other particles that are defined as prompt. Due to the short lifetime of the prompt parent particles, they decay nearly instantly and do not loose any energy. This results in the fact,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that the prompt muon flux follows the primary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particle flux and dominates at energies higher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than </a:t>
              </a:r>
              <a:r>
                <a:rPr lang="en-US" sz="2800" dirty="0" err="1">
                  <a:solidFill>
                    <a:schemeClr val="tx1">
                      <a:lumMod val="75000"/>
                      <a:lumOff val="25000"/>
                    </a:schemeClr>
                  </a:solidFill>
                  <a:uFill>
                    <a:solidFill>
                      <a:srgbClr val="000000"/>
                    </a:solidFill>
                  </a:uFill>
                  <a:latin typeface="Helvetica Light" panose="020B0403020202020204" pitchFamily="34" charset="0"/>
                </a:rPr>
                <a:t>TeV</a:t>
              </a:r>
              <a:r>
                <a:rPr lang="en-US" sz="2800" dirty="0">
                  <a:solidFill>
                    <a:schemeClr val="tx1">
                      <a:lumMod val="75000"/>
                      <a:lumOff val="25000"/>
                    </a:schemeClr>
                  </a:solidFill>
                  <a:uFill>
                    <a:solidFill>
                      <a:srgbClr val="000000"/>
                    </a:solidFill>
                  </a:uFill>
                  <a:latin typeface="Helvetica Light" panose="020B0403020202020204" pitchFamily="34" charset="0"/>
                </a:rPr>
                <a:t>. A current challenge in this topic is the </a:t>
              </a:r>
              <a:r>
                <a:rPr lang="en-US" sz="2800" i="1" dirty="0">
                  <a:solidFill>
                    <a:schemeClr val="tx1">
                      <a:lumMod val="75000"/>
                      <a:lumOff val="25000"/>
                    </a:schemeClr>
                  </a:solidFill>
                  <a:uFill>
                    <a:solidFill>
                      <a:srgbClr val="000000"/>
                    </a:solidFill>
                  </a:uFill>
                  <a:latin typeface="Helvetica Light" panose="020B0403020202020204" pitchFamily="34" charset="0"/>
                </a:rPr>
                <a:t>muon puzzle</a:t>
              </a:r>
              <a:r>
                <a:rPr lang="en-US" sz="2800" dirty="0">
                  <a:solidFill>
                    <a:schemeClr val="tx1">
                      <a:lumMod val="75000"/>
                      <a:lumOff val="25000"/>
                    </a:schemeClr>
                  </a:solidFill>
                  <a:uFill>
                    <a:solidFill>
                      <a:srgbClr val="000000"/>
                    </a:solidFill>
                  </a:uFill>
                  <a:latin typeface="Helvetica Light" panose="020B0403020202020204" pitchFamily="34" charset="0"/>
                </a:rPr>
                <a:t>, that describes a mismatch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between the measured muon flux and the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simulated one.</a:t>
              </a:r>
            </a:p>
            <a:p>
              <a:pPr marL="40639" marR="40639" indent="0" algn="l" defTabSz="914400" rtl="0" fontAlgn="auto" latinLnBrk="1" hangingPunct="0">
                <a:lnSpc>
                  <a:spcPct val="100000"/>
                </a:lnSpc>
                <a:spcBef>
                  <a:spcPts val="0"/>
                </a:spcBef>
                <a:spcAft>
                  <a:spcPts val="0"/>
                </a:spcAft>
                <a:buClrTx/>
                <a:buSzTx/>
                <a:buFontTx/>
                <a:buNone/>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In this analysis, new air shower simulations will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be performed with the latest CORSIKA version including hadronic interaction models describing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the charm component. With this, a new event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sample will be generated to measure the prompt muon flux with the </a:t>
              </a:r>
              <a:r>
                <a:rPr lang="en-US" sz="2800" dirty="0" err="1">
                  <a:solidFill>
                    <a:schemeClr val="tx1">
                      <a:lumMod val="75000"/>
                      <a:lumOff val="25000"/>
                    </a:schemeClr>
                  </a:solidFill>
                  <a:uFill>
                    <a:solidFill>
                      <a:srgbClr val="000000"/>
                    </a:solidFill>
                  </a:uFill>
                  <a:latin typeface="Helvetica Light" panose="020B0403020202020204" pitchFamily="34" charset="0"/>
                </a:rPr>
                <a:t>IceCube</a:t>
              </a:r>
              <a:r>
                <a:rPr lang="en-US" sz="2800" dirty="0">
                  <a:solidFill>
                    <a:schemeClr val="tx1">
                      <a:lumMod val="75000"/>
                      <a:lumOff val="25000"/>
                    </a:schemeClr>
                  </a:solidFill>
                  <a:uFill>
                    <a:solidFill>
                      <a:srgbClr val="000000"/>
                    </a:solidFill>
                  </a:uFill>
                  <a:latin typeface="Helvetica Light" panose="020B0403020202020204" pitchFamily="34" charset="0"/>
                </a:rPr>
                <a:t> Neutrino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Observatory. Possibly further contributions can </a:t>
              </a:r>
            </a:p>
            <a:p>
              <a:pPr marL="40639" marR="40639" indent="0" algn="l" defTabSz="914400" rtl="0" fontAlgn="auto" latinLnBrk="1" hangingPunct="0">
                <a:lnSpc>
                  <a:spcPct val="100000"/>
                </a:lnSpc>
                <a:spcBef>
                  <a:spcPts val="0"/>
                </a:spcBef>
                <a:spcAft>
                  <a:spcPts val="0"/>
                </a:spcAft>
                <a:buClrTx/>
                <a:buSzTx/>
                <a:buFontTx/>
                <a:buNone/>
                <a:tabLst/>
              </a:pPr>
              <a:r>
                <a:rPr lang="en-US" sz="2800" dirty="0">
                  <a:solidFill>
                    <a:schemeClr val="tx1">
                      <a:lumMod val="75000"/>
                      <a:lumOff val="25000"/>
                    </a:schemeClr>
                  </a:solidFill>
                  <a:uFill>
                    <a:solidFill>
                      <a:srgbClr val="000000"/>
                    </a:solidFill>
                  </a:uFill>
                  <a:latin typeface="Helvetica Light" panose="020B0403020202020204" pitchFamily="34" charset="0"/>
                </a:rPr>
                <a:t>be made to the </a:t>
              </a:r>
              <a:r>
                <a:rPr lang="en-US" sz="2800" i="1" dirty="0">
                  <a:solidFill>
                    <a:schemeClr val="tx1">
                      <a:lumMod val="75000"/>
                      <a:lumOff val="25000"/>
                    </a:schemeClr>
                  </a:solidFill>
                  <a:uFill>
                    <a:solidFill>
                      <a:srgbClr val="000000"/>
                    </a:solidFill>
                  </a:uFill>
                  <a:latin typeface="Helvetica Light" panose="020B0403020202020204" pitchFamily="34" charset="0"/>
                </a:rPr>
                <a:t>muon puzzle</a:t>
              </a:r>
              <a:r>
                <a:rPr lang="en-US" sz="2800" dirty="0">
                  <a:solidFill>
                    <a:schemeClr val="tx1">
                      <a:lumMod val="75000"/>
                      <a:lumOff val="25000"/>
                    </a:schemeClr>
                  </a:solidFill>
                  <a:uFill>
                    <a:solidFill>
                      <a:srgbClr val="000000"/>
                    </a:solidFill>
                  </a:uFill>
                  <a:latin typeface="Helvetica Light" panose="020B0403020202020204" pitchFamily="34" charset="0"/>
                </a:rPr>
                <a:t>.  </a:t>
              </a:r>
            </a:p>
          </p:txBody>
        </p:sp>
        <p:sp>
          <p:nvSpPr>
            <p:cNvPr id="42" name="Abgerundetes Rechteck 41">
              <a:extLst>
                <a:ext uri="{FF2B5EF4-FFF2-40B4-BE49-F238E27FC236}">
                  <a16:creationId xmlns:a16="http://schemas.microsoft.com/office/drawing/2014/main" id="{5D410392-ECE4-AF1E-FA64-B73296288E78}"/>
                </a:ext>
              </a:extLst>
            </p:cNvPr>
            <p:cNvSpPr>
              <a:spLocks noChangeAspect="1"/>
            </p:cNvSpPr>
            <p:nvPr/>
          </p:nvSpPr>
          <p:spPr>
            <a:xfrm>
              <a:off x="1461600" y="8537172"/>
              <a:ext cx="8730000" cy="828000"/>
            </a:xfrm>
            <a:prstGeom prst="roundRect">
              <a:avLst>
                <a:gd name="adj" fmla="val 6073"/>
              </a:avLst>
            </a:prstGeom>
            <a:solidFill>
              <a:srgbClr val="83B814"/>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lang="en-US" sz="3600" b="1" dirty="0">
                  <a:solidFill>
                    <a:schemeClr val="bg1"/>
                  </a:solidFill>
                  <a:uFill>
                    <a:solidFill>
                      <a:srgbClr val="000000"/>
                    </a:solidFill>
                  </a:uFill>
                  <a:latin typeface="Helvetica" pitchFamily="2" charset="0"/>
                </a:rPr>
                <a:t>Introduction</a:t>
              </a:r>
              <a:endPar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endParaRPr>
            </a:p>
          </p:txBody>
        </p:sp>
      </p:grpSp>
      <p:grpSp>
        <p:nvGrpSpPr>
          <p:cNvPr id="44" name="Gruppieren 43">
            <a:extLst>
              <a:ext uri="{FF2B5EF4-FFF2-40B4-BE49-F238E27FC236}">
                <a16:creationId xmlns:a16="http://schemas.microsoft.com/office/drawing/2014/main" id="{DC35FBB3-036F-FD1E-71A4-E25EA508FFE9}"/>
              </a:ext>
            </a:extLst>
          </p:cNvPr>
          <p:cNvGrpSpPr/>
          <p:nvPr/>
        </p:nvGrpSpPr>
        <p:grpSpPr>
          <a:xfrm>
            <a:off x="10735219" y="20875526"/>
            <a:ext cx="8730000" cy="20036461"/>
            <a:chOff x="1461600" y="8537171"/>
            <a:chExt cx="8730000" cy="20036461"/>
          </a:xfrm>
        </p:grpSpPr>
        <p:sp>
          <p:nvSpPr>
            <p:cNvPr id="45" name="Abgerundetes Rechteck 44">
              <a:extLst>
                <a:ext uri="{FF2B5EF4-FFF2-40B4-BE49-F238E27FC236}">
                  <a16:creationId xmlns:a16="http://schemas.microsoft.com/office/drawing/2014/main" id="{81622145-EF9D-D708-80E9-9421FB62A0BA}"/>
                </a:ext>
              </a:extLst>
            </p:cNvPr>
            <p:cNvSpPr>
              <a:spLocks/>
            </p:cNvSpPr>
            <p:nvPr/>
          </p:nvSpPr>
          <p:spPr>
            <a:xfrm>
              <a:off x="1463040" y="8537171"/>
              <a:ext cx="8728364" cy="20036461"/>
            </a:xfrm>
            <a:prstGeom prst="roundRect">
              <a:avLst>
                <a:gd name="adj" fmla="val 6073"/>
              </a:avLst>
            </a:prstGeom>
            <a:solidFill>
              <a:schemeClr val="bg1"/>
            </a:solidFill>
            <a:ln w="12700" cap="rnd">
              <a:solidFill>
                <a:srgbClr val="E36913"/>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a:bodyPr>
            <a:lstStyle/>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The simulation framework CORSIKA is used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to simulate 10 Mio. air shower for two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different injection angles 𝜃. Hadronic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interactions are modelled with SIBYLL 2.3d.</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Protons are generated as primary particles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with energies from 10</a:t>
              </a:r>
              <a:r>
                <a:rPr lang="en-US" sz="2800" baseline="30000" dirty="0">
                  <a:solidFill>
                    <a:schemeClr val="tx1">
                      <a:lumMod val="75000"/>
                      <a:lumOff val="25000"/>
                    </a:schemeClr>
                  </a:solidFill>
                  <a:uFill>
                    <a:solidFill>
                      <a:srgbClr val="000000"/>
                    </a:solidFill>
                  </a:uFill>
                  <a:latin typeface="Helvetica Light" panose="020B0403020202020204" pitchFamily="34" charset="0"/>
                </a:rPr>
                <a:t>5</a:t>
              </a:r>
              <a:r>
                <a:rPr lang="en-US" sz="2800" dirty="0">
                  <a:solidFill>
                    <a:schemeClr val="tx1">
                      <a:lumMod val="75000"/>
                      <a:lumOff val="25000"/>
                    </a:schemeClr>
                  </a:solidFill>
                  <a:uFill>
                    <a:solidFill>
                      <a:srgbClr val="000000"/>
                    </a:solidFill>
                  </a:uFill>
                  <a:latin typeface="Helvetica Light" panose="020B0403020202020204" pitchFamily="34" charset="0"/>
                </a:rPr>
                <a:t> GeV to 10</a:t>
              </a:r>
              <a:r>
                <a:rPr lang="en-US" sz="2800" baseline="30000" dirty="0">
                  <a:solidFill>
                    <a:schemeClr val="tx1">
                      <a:lumMod val="75000"/>
                      <a:lumOff val="25000"/>
                    </a:schemeClr>
                  </a:solidFill>
                  <a:uFill>
                    <a:solidFill>
                      <a:srgbClr val="000000"/>
                    </a:solidFill>
                  </a:uFill>
                  <a:latin typeface="Helvetica Light" panose="020B0403020202020204" pitchFamily="34" charset="0"/>
                </a:rPr>
                <a:t>9</a:t>
              </a:r>
              <a:r>
                <a:rPr lang="en-US" sz="2800" dirty="0">
                  <a:solidFill>
                    <a:schemeClr val="tx1">
                      <a:lumMod val="75000"/>
                      <a:lumOff val="25000"/>
                    </a:schemeClr>
                  </a:solidFill>
                  <a:uFill>
                    <a:solidFill>
                      <a:srgbClr val="000000"/>
                    </a:solidFill>
                  </a:uFill>
                  <a:latin typeface="Helvetica Light" panose="020B0403020202020204" pitchFamily="34" charset="0"/>
                </a:rPr>
                <a:t> GeV using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a </a:t>
              </a:r>
              <a:r>
                <a:rPr lang="en-US" sz="2800" dirty="0" err="1">
                  <a:solidFill>
                    <a:schemeClr val="tx1">
                      <a:lumMod val="75000"/>
                      <a:lumOff val="25000"/>
                    </a:schemeClr>
                  </a:solidFill>
                  <a:uFill>
                    <a:solidFill>
                      <a:srgbClr val="000000"/>
                    </a:solidFill>
                  </a:uFill>
                  <a:latin typeface="Helvetica Light" panose="020B0403020202020204" pitchFamily="34" charset="0"/>
                </a:rPr>
                <a:t>powerlaw</a:t>
              </a:r>
              <a:r>
                <a:rPr lang="en-US" sz="2800" dirty="0">
                  <a:solidFill>
                    <a:schemeClr val="tx1">
                      <a:lumMod val="75000"/>
                      <a:lumOff val="25000"/>
                    </a:schemeClr>
                  </a:solidFill>
                  <a:uFill>
                    <a:solidFill>
                      <a:srgbClr val="000000"/>
                    </a:solidFill>
                  </a:uFill>
                  <a:latin typeface="Helvetica Light" panose="020B0403020202020204" pitchFamily="34" charset="0"/>
                </a:rPr>
                <a:t> of E</a:t>
              </a:r>
              <a:r>
                <a:rPr lang="en-US" sz="2800" baseline="30000" dirty="0">
                  <a:solidFill>
                    <a:schemeClr val="tx1">
                      <a:lumMod val="75000"/>
                      <a:lumOff val="25000"/>
                    </a:schemeClr>
                  </a:solidFill>
                  <a:uFill>
                    <a:solidFill>
                      <a:srgbClr val="000000"/>
                    </a:solidFill>
                  </a:uFill>
                  <a:latin typeface="Helvetica Light" panose="020B0403020202020204" pitchFamily="34" charset="0"/>
                </a:rPr>
                <a:t>-1</a:t>
              </a:r>
              <a:r>
                <a:rPr lang="en-US" sz="2800" dirty="0">
                  <a:solidFill>
                    <a:schemeClr val="tx1">
                      <a:lumMod val="75000"/>
                      <a:lumOff val="25000"/>
                    </a:schemeClr>
                  </a:solidFill>
                  <a:uFill>
                    <a:solidFill>
                      <a:srgbClr val="000000"/>
                    </a:solidFill>
                  </a:uFill>
                  <a:latin typeface="Helvetica Light" panose="020B0403020202020204" pitchFamily="34" charset="0"/>
                </a:rPr>
                <a:t> reweighted to </a:t>
              </a:r>
              <a:r>
                <a:rPr lang="en-US" sz="2800" dirty="0" err="1">
                  <a:solidFill>
                    <a:schemeClr val="tx1">
                      <a:lumMod val="75000"/>
                      <a:lumOff val="25000"/>
                    </a:schemeClr>
                  </a:solidFill>
                  <a:uFill>
                    <a:solidFill>
                      <a:srgbClr val="000000"/>
                    </a:solidFill>
                  </a:uFill>
                  <a:latin typeface="Helvetica Light" panose="020B0403020202020204" pitchFamily="34" charset="0"/>
                </a:rPr>
                <a:t>Gaisser</a:t>
              </a:r>
              <a:r>
                <a:rPr lang="en-US" sz="2800" dirty="0">
                  <a:solidFill>
                    <a:schemeClr val="tx1">
                      <a:lumMod val="75000"/>
                      <a:lumOff val="25000"/>
                    </a:schemeClr>
                  </a:solidFill>
                  <a:uFill>
                    <a:solidFill>
                      <a:srgbClr val="000000"/>
                    </a:solidFill>
                  </a:uFill>
                  <a:latin typeface="Helvetica Light" panose="020B0403020202020204" pitchFamily="34" charset="0"/>
                </a:rPr>
                <a:t> H3a.</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The results are compared to </a:t>
              </a:r>
              <a:r>
                <a:rPr lang="en-US" sz="2800" dirty="0" err="1">
                  <a:solidFill>
                    <a:schemeClr val="tx1">
                      <a:lumMod val="75000"/>
                      <a:lumOff val="25000"/>
                    </a:schemeClr>
                  </a:solidFill>
                  <a:uFill>
                    <a:solidFill>
                      <a:srgbClr val="000000"/>
                    </a:solidFill>
                  </a:uFill>
                  <a:latin typeface="Helvetica Light" panose="020B0403020202020204" pitchFamily="34" charset="0"/>
                </a:rPr>
                <a:t>MCEq</a:t>
              </a:r>
              <a:r>
                <a:rPr lang="en-US" sz="2800" baseline="30000" dirty="0">
                  <a:solidFill>
                    <a:schemeClr val="tx1">
                      <a:lumMod val="75000"/>
                      <a:lumOff val="25000"/>
                    </a:schemeClr>
                  </a:solidFill>
                  <a:uFill>
                    <a:solidFill>
                      <a:srgbClr val="000000"/>
                    </a:solidFill>
                  </a:uFill>
                  <a:latin typeface="Helvetica Light" panose="020B0403020202020204" pitchFamily="34" charset="0"/>
                </a:rPr>
                <a:t> </a:t>
              </a:r>
              <a:r>
                <a:rPr lang="en-US" sz="2800" dirty="0">
                  <a:solidFill>
                    <a:schemeClr val="tx1">
                      <a:lumMod val="75000"/>
                      <a:lumOff val="25000"/>
                    </a:schemeClr>
                  </a:solidFill>
                  <a:uFill>
                    <a:solidFill>
                      <a:srgbClr val="000000"/>
                    </a:solidFill>
                  </a:uFill>
                  <a:latin typeface="Helvetica Light" panose="020B0403020202020204" pitchFamily="34" charset="0"/>
                </a:rPr>
                <a:t>using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SIBYLL 2.3c for the prompt and conventional component. The deviations at energies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higher than 10</a:t>
              </a:r>
              <a:r>
                <a:rPr lang="en-US" sz="2800" baseline="30000" dirty="0">
                  <a:solidFill>
                    <a:schemeClr val="tx1">
                      <a:lumMod val="75000"/>
                      <a:lumOff val="25000"/>
                    </a:schemeClr>
                  </a:solidFill>
                  <a:uFill>
                    <a:solidFill>
                      <a:srgbClr val="000000"/>
                    </a:solidFill>
                  </a:uFill>
                  <a:latin typeface="Helvetica Light" panose="020B0403020202020204" pitchFamily="34" charset="0"/>
                </a:rPr>
                <a:t>7</a:t>
              </a:r>
              <a:r>
                <a:rPr lang="en-US" sz="2800" dirty="0">
                  <a:solidFill>
                    <a:schemeClr val="tx1">
                      <a:lumMod val="75000"/>
                      <a:lumOff val="25000"/>
                    </a:schemeClr>
                  </a:solidFill>
                  <a:uFill>
                    <a:solidFill>
                      <a:srgbClr val="000000"/>
                    </a:solidFill>
                  </a:uFill>
                  <a:latin typeface="Helvetica Light" panose="020B0403020202020204" pitchFamily="34" charset="0"/>
                </a:rPr>
                <a:t> GeV are caused by the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maximum injected energy lower than the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GZK cut off at ~5 * 10</a:t>
              </a:r>
              <a:r>
                <a:rPr lang="en-US" sz="2800" baseline="30000" dirty="0">
                  <a:solidFill>
                    <a:schemeClr val="tx1">
                      <a:lumMod val="75000"/>
                      <a:lumOff val="25000"/>
                    </a:schemeClr>
                  </a:solidFill>
                  <a:uFill>
                    <a:solidFill>
                      <a:srgbClr val="000000"/>
                    </a:solidFill>
                  </a:uFill>
                  <a:latin typeface="Helvetica Light" panose="020B0403020202020204" pitchFamily="34" charset="0"/>
                </a:rPr>
                <a:t>9</a:t>
              </a:r>
              <a:r>
                <a:rPr lang="en-US" sz="2800" dirty="0">
                  <a:solidFill>
                    <a:schemeClr val="tx1">
                      <a:lumMod val="75000"/>
                      <a:lumOff val="25000"/>
                    </a:schemeClr>
                  </a:solidFill>
                  <a:uFill>
                    <a:solidFill>
                      <a:srgbClr val="000000"/>
                    </a:solidFill>
                  </a:uFill>
                  <a:latin typeface="Helvetica Light" panose="020B0403020202020204" pitchFamily="34" charset="0"/>
                </a:rPr>
                <a:t> GeV. In CORSIKA, the</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extended history option is used to identify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and tag the prompt particles manually.</a:t>
              </a: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A further comparison of the different prompt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particles between CORSIKA and SIBYLL 2.3c is performed. Mismatches occur for all the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D-mesons and these are still not solved.</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The data of SIBYLL 2.3c are taken from [3].</a:t>
              </a: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p:txBody>
        </p:sp>
        <p:sp>
          <p:nvSpPr>
            <p:cNvPr id="46" name="Abgerundetes Rechteck 45">
              <a:extLst>
                <a:ext uri="{FF2B5EF4-FFF2-40B4-BE49-F238E27FC236}">
                  <a16:creationId xmlns:a16="http://schemas.microsoft.com/office/drawing/2014/main" id="{09324AFC-424F-C247-8BED-22F44BABFF88}"/>
                </a:ext>
              </a:extLst>
            </p:cNvPr>
            <p:cNvSpPr>
              <a:spLocks noChangeAspect="1"/>
            </p:cNvSpPr>
            <p:nvPr/>
          </p:nvSpPr>
          <p:spPr>
            <a:xfrm>
              <a:off x="1461600" y="8537172"/>
              <a:ext cx="8730000" cy="828000"/>
            </a:xfrm>
            <a:prstGeom prst="roundRect">
              <a:avLst>
                <a:gd name="adj" fmla="val 6073"/>
              </a:avLst>
            </a:prstGeom>
            <a:solidFill>
              <a:srgbClr val="E36913"/>
            </a:solidFill>
            <a:ln w="12700" cap="rnd">
              <a:solidFill>
                <a:srgbClr val="E36913"/>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rPr>
                <a:t>Work in Progress</a:t>
              </a:r>
            </a:p>
          </p:txBody>
        </p:sp>
      </p:grpSp>
      <p:grpSp>
        <p:nvGrpSpPr>
          <p:cNvPr id="86" name="Gruppieren 85">
            <a:extLst>
              <a:ext uri="{FF2B5EF4-FFF2-40B4-BE49-F238E27FC236}">
                <a16:creationId xmlns:a16="http://schemas.microsoft.com/office/drawing/2014/main" id="{84099A65-6A81-8033-FA8C-2EE090EB0466}"/>
              </a:ext>
            </a:extLst>
          </p:cNvPr>
          <p:cNvGrpSpPr/>
          <p:nvPr/>
        </p:nvGrpSpPr>
        <p:grpSpPr>
          <a:xfrm>
            <a:off x="10661739" y="15619345"/>
            <a:ext cx="8730000" cy="4729619"/>
            <a:chOff x="1461600" y="8537171"/>
            <a:chExt cx="8730000" cy="4729619"/>
          </a:xfrm>
        </p:grpSpPr>
        <mc:AlternateContent xmlns:mc="http://schemas.openxmlformats.org/markup-compatibility/2006" xmlns:a14="http://schemas.microsoft.com/office/drawing/2010/main">
          <mc:Choice Requires="a14">
            <p:sp>
              <p:nvSpPr>
                <p:cNvPr id="87" name="Abgerundetes Rechteck 86">
                  <a:extLst>
                    <a:ext uri="{FF2B5EF4-FFF2-40B4-BE49-F238E27FC236}">
                      <a16:creationId xmlns:a16="http://schemas.microsoft.com/office/drawing/2014/main" id="{9BD1EA13-9676-2042-F87E-A3393D6A5A3B}"/>
                    </a:ext>
                  </a:extLst>
                </p:cNvPr>
                <p:cNvSpPr>
                  <a:spLocks/>
                </p:cNvSpPr>
                <p:nvPr/>
              </p:nvSpPr>
              <p:spPr>
                <a:xfrm>
                  <a:off x="1463040" y="8537171"/>
                  <a:ext cx="8728364" cy="4729619"/>
                </a:xfrm>
                <a:prstGeom prst="roundRect">
                  <a:avLst>
                    <a:gd name="adj" fmla="val 6073"/>
                  </a:avLst>
                </a:prstGeom>
                <a:solidFill>
                  <a:schemeClr val="bg1"/>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a:bodyPr>
                <a:lstStyle/>
                <a:p>
                  <a:pPr marL="40639" marR="40639" indent="0" algn="ctr" defTabSz="914400" rtl="0" fontAlgn="auto" latinLnBrk="1" hangingPunct="0">
                    <a:lnSpc>
                      <a:spcPct val="100000"/>
                    </a:lnSpc>
                    <a:spcBef>
                      <a:spcPts val="0"/>
                    </a:spcBef>
                    <a:spcAft>
                      <a:spcPts val="0"/>
                    </a:spcAft>
                    <a:buClrTx/>
                    <a:buSzTx/>
                    <a:buFontTx/>
                    <a:buNone/>
                    <a:tabLst/>
                  </a:pPr>
                  <a14:m>
                    <m:oMathPara xmlns:m="http://schemas.openxmlformats.org/officeDocument/2006/math">
                      <m:oMathParaPr>
                        <m:jc m:val="centerGroup"/>
                      </m:oMathParaPr>
                      <m:oMath xmlns:m="http://schemas.openxmlformats.org/officeDocument/2006/math">
                        <m:sSub>
                          <m:sSubPr>
                            <m:ctrlPr>
                              <a:rPr lang="de-DE" sz="2800" b="0" i="1" smtClean="0">
                                <a:solidFill>
                                  <a:schemeClr val="tx1">
                                    <a:lumMod val="75000"/>
                                    <a:lumOff val="25000"/>
                                  </a:schemeClr>
                                </a:solidFill>
                                <a:uFill>
                                  <a:solidFill>
                                    <a:srgbClr val="000000"/>
                                  </a:solidFill>
                                </a:uFill>
                                <a:latin typeface="Cambria Math" panose="02040503050406030204" pitchFamily="18" charset="0"/>
                              </a:rPr>
                            </m:ctrlPr>
                          </m:sSubPr>
                          <m:e>
                            <m:r>
                              <a:rPr lang="en-US" sz="2800" i="1" smtClean="0">
                                <a:solidFill>
                                  <a:schemeClr val="tx1">
                                    <a:lumMod val="75000"/>
                                    <a:lumOff val="25000"/>
                                  </a:schemeClr>
                                </a:solidFill>
                                <a:uFill>
                                  <a:solidFill>
                                    <a:srgbClr val="000000"/>
                                  </a:solidFill>
                                </a:uFill>
                                <a:latin typeface="Cambria Math" panose="02040503050406030204" pitchFamily="18" charset="0"/>
                              </a:rPr>
                              <m:t>𝚽</m:t>
                            </m:r>
                          </m:e>
                          <m:sub>
                            <m:r>
                              <m:rPr>
                                <m:sty m:val="p"/>
                              </m:rPr>
                              <a:rPr lang="de-DE" sz="2800" b="0" i="0" smtClean="0">
                                <a:solidFill>
                                  <a:schemeClr val="tx1">
                                    <a:lumMod val="75000"/>
                                    <a:lumOff val="25000"/>
                                  </a:schemeClr>
                                </a:solidFill>
                                <a:uFill>
                                  <a:solidFill>
                                    <a:srgbClr val="000000"/>
                                  </a:solidFill>
                                </a:uFill>
                                <a:latin typeface="Cambria Math" panose="02040503050406030204" pitchFamily="18" charset="0"/>
                              </a:rPr>
                              <m:t>tot</m:t>
                            </m:r>
                          </m:sub>
                        </m:sSub>
                        <m:r>
                          <a:rPr lang="de-DE" sz="2800" b="0" i="1" smtClean="0">
                            <a:solidFill>
                              <a:schemeClr val="tx1">
                                <a:lumMod val="75000"/>
                                <a:lumOff val="25000"/>
                              </a:schemeClr>
                            </a:solidFill>
                            <a:uFill>
                              <a:solidFill>
                                <a:srgbClr val="000000"/>
                              </a:solidFill>
                            </a:uFill>
                            <a:latin typeface="Cambria Math" panose="02040503050406030204" pitchFamily="18" charset="0"/>
                          </a:rPr>
                          <m:t>= </m:t>
                        </m:r>
                        <m:sSub>
                          <m:sSubPr>
                            <m:ctrlPr>
                              <a:rPr lang="de-DE" sz="2800" b="0" i="1" smtClean="0">
                                <a:solidFill>
                                  <a:schemeClr val="tx1">
                                    <a:lumMod val="75000"/>
                                    <a:lumOff val="25000"/>
                                  </a:schemeClr>
                                </a:solidFill>
                                <a:uFill>
                                  <a:solidFill>
                                    <a:srgbClr val="000000"/>
                                  </a:solidFill>
                                </a:uFill>
                                <a:latin typeface="Cambria Math" panose="02040503050406030204" pitchFamily="18" charset="0"/>
                              </a:rPr>
                            </m:ctrlPr>
                          </m:sSubPr>
                          <m:e>
                            <m:r>
                              <a:rPr lang="de-DE" sz="2800" b="0" i="1" smtClean="0">
                                <a:solidFill>
                                  <a:schemeClr val="tx1">
                                    <a:lumMod val="75000"/>
                                    <a:lumOff val="25000"/>
                                  </a:schemeClr>
                                </a:solidFill>
                                <a:uFill>
                                  <a:solidFill>
                                    <a:srgbClr val="000000"/>
                                  </a:solidFill>
                                </a:uFill>
                                <a:latin typeface="Cambria Math" panose="02040503050406030204" pitchFamily="18" charset="0"/>
                              </a:rPr>
                              <m:t>𝚽</m:t>
                            </m:r>
                          </m:e>
                          <m:sub>
                            <m:r>
                              <m:rPr>
                                <m:sty m:val="p"/>
                              </m:rPr>
                              <a:rPr lang="de-DE" sz="2800" b="0" i="0" smtClean="0">
                                <a:solidFill>
                                  <a:schemeClr val="tx1">
                                    <a:lumMod val="75000"/>
                                    <a:lumOff val="25000"/>
                                  </a:schemeClr>
                                </a:solidFill>
                                <a:uFill>
                                  <a:solidFill>
                                    <a:srgbClr val="000000"/>
                                  </a:solidFill>
                                </a:uFill>
                                <a:latin typeface="Cambria Math" panose="02040503050406030204" pitchFamily="18" charset="0"/>
                              </a:rPr>
                              <m:t>conv</m:t>
                            </m:r>
                          </m:sub>
                        </m:sSub>
                        <m:r>
                          <a:rPr lang="de-DE" sz="2800" b="0" i="1" smtClean="0">
                            <a:solidFill>
                              <a:schemeClr val="tx1">
                                <a:lumMod val="75000"/>
                                <a:lumOff val="25000"/>
                              </a:schemeClr>
                            </a:solidFill>
                            <a:uFill>
                              <a:solidFill>
                                <a:srgbClr val="000000"/>
                              </a:solidFill>
                            </a:uFill>
                            <a:latin typeface="Cambria Math" panose="02040503050406030204" pitchFamily="18" charset="0"/>
                          </a:rPr>
                          <m:t>+ </m:t>
                        </m:r>
                        <m:sSub>
                          <m:sSubPr>
                            <m:ctrlPr>
                              <a:rPr lang="de-DE" sz="2800" b="0" i="1" smtClean="0">
                                <a:solidFill>
                                  <a:schemeClr val="tx1">
                                    <a:lumMod val="75000"/>
                                    <a:lumOff val="25000"/>
                                  </a:schemeClr>
                                </a:solidFill>
                                <a:uFill>
                                  <a:solidFill>
                                    <a:srgbClr val="000000"/>
                                  </a:solidFill>
                                </a:uFill>
                                <a:latin typeface="Cambria Math" panose="02040503050406030204" pitchFamily="18" charset="0"/>
                              </a:rPr>
                            </m:ctrlPr>
                          </m:sSubPr>
                          <m:e>
                            <m:r>
                              <a:rPr lang="de-DE" sz="2800" b="0" i="1" smtClean="0">
                                <a:solidFill>
                                  <a:schemeClr val="tx1">
                                    <a:lumMod val="75000"/>
                                    <a:lumOff val="25000"/>
                                  </a:schemeClr>
                                </a:solidFill>
                                <a:uFill>
                                  <a:solidFill>
                                    <a:srgbClr val="000000"/>
                                  </a:solidFill>
                                </a:uFill>
                                <a:latin typeface="Cambria Math" panose="02040503050406030204" pitchFamily="18" charset="0"/>
                              </a:rPr>
                              <m:t>𝚽</m:t>
                            </m:r>
                          </m:e>
                          <m:sub>
                            <m:r>
                              <m:rPr>
                                <m:sty m:val="p"/>
                              </m:rPr>
                              <a:rPr lang="de-DE" sz="2800" b="0" i="0" smtClean="0">
                                <a:solidFill>
                                  <a:schemeClr val="tx1">
                                    <a:lumMod val="75000"/>
                                    <a:lumOff val="25000"/>
                                  </a:schemeClr>
                                </a:solidFill>
                                <a:uFill>
                                  <a:solidFill>
                                    <a:srgbClr val="000000"/>
                                  </a:solidFill>
                                </a:uFill>
                                <a:latin typeface="Cambria Math" panose="02040503050406030204" pitchFamily="18" charset="0"/>
                              </a:rPr>
                              <m:t>prompt</m:t>
                            </m:r>
                          </m:sub>
                        </m:sSub>
                      </m:oMath>
                    </m:oMathPara>
                  </a14:m>
                  <a:endParaRPr lang="en-US" sz="2800" dirty="0">
                    <a:solidFill>
                      <a:schemeClr val="tx1">
                        <a:lumMod val="75000"/>
                        <a:lumOff val="25000"/>
                      </a:schemeClr>
                    </a:solidFill>
                    <a:uFill>
                      <a:solidFill>
                        <a:srgbClr val="000000"/>
                      </a:solidFill>
                    </a:uFill>
                    <a:latin typeface="Helvetica Light" panose="020B0403020202020204" pitchFamily="34" charset="0"/>
                  </a:endParaRPr>
                </a:p>
              </p:txBody>
            </p:sp>
          </mc:Choice>
          <mc:Fallback xmlns="">
            <p:sp>
              <p:nvSpPr>
                <p:cNvPr id="87" name="Abgerundetes Rechteck 86">
                  <a:extLst>
                    <a:ext uri="{FF2B5EF4-FFF2-40B4-BE49-F238E27FC236}">
                      <a16:creationId xmlns:a16="http://schemas.microsoft.com/office/drawing/2014/main" id="{9BD1EA13-9676-2042-F87E-A3393D6A5A3B}"/>
                    </a:ext>
                  </a:extLst>
                </p:cNvPr>
                <p:cNvSpPr>
                  <a:spLocks noRot="1" noChangeAspect="1" noMove="1" noResize="1" noEditPoints="1" noAdjustHandles="1" noChangeArrowheads="1" noChangeShapeType="1" noTextEdit="1"/>
                </p:cNvSpPr>
                <p:nvPr/>
              </p:nvSpPr>
              <p:spPr>
                <a:xfrm>
                  <a:off x="1463040" y="8537171"/>
                  <a:ext cx="8728364" cy="4729619"/>
                </a:xfrm>
                <a:prstGeom prst="roundRect">
                  <a:avLst>
                    <a:gd name="adj" fmla="val 6073"/>
                  </a:avLst>
                </a:prstGeom>
                <a:blipFill>
                  <a:blip r:embed="rId3"/>
                  <a:stretch>
                    <a:fillRect/>
                  </a:stretch>
                </a:blipFill>
                <a:ln w="12700" cap="rnd">
                  <a:solidFill>
                    <a:srgbClr val="83B814"/>
                  </a:solidFill>
                  <a:prstDash val="solid"/>
                  <a:round/>
                </a:ln>
                <a:effectLst/>
              </p:spPr>
              <p:txBody>
                <a:bodyPr/>
                <a:lstStyle/>
                <a:p>
                  <a:r>
                    <a:rPr lang="en-US">
                      <a:noFill/>
                    </a:rPr>
                    <a:t> </a:t>
                  </a:r>
                </a:p>
              </p:txBody>
            </p:sp>
          </mc:Fallback>
        </mc:AlternateContent>
        <p:sp>
          <p:nvSpPr>
            <p:cNvPr id="88" name="Abgerundetes Rechteck 87">
              <a:extLst>
                <a:ext uri="{FF2B5EF4-FFF2-40B4-BE49-F238E27FC236}">
                  <a16:creationId xmlns:a16="http://schemas.microsoft.com/office/drawing/2014/main" id="{BB486327-670C-33DE-0401-EE7D155C3FA9}"/>
                </a:ext>
              </a:extLst>
            </p:cNvPr>
            <p:cNvSpPr>
              <a:spLocks noChangeAspect="1"/>
            </p:cNvSpPr>
            <p:nvPr/>
          </p:nvSpPr>
          <p:spPr>
            <a:xfrm>
              <a:off x="1461600" y="8537172"/>
              <a:ext cx="8730000" cy="828000"/>
            </a:xfrm>
            <a:prstGeom prst="roundRect">
              <a:avLst>
                <a:gd name="adj" fmla="val 6073"/>
              </a:avLst>
            </a:prstGeom>
            <a:solidFill>
              <a:srgbClr val="83B814"/>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lang="en-US" sz="3600" b="1" dirty="0">
                  <a:solidFill>
                    <a:schemeClr val="bg1"/>
                  </a:solidFill>
                  <a:uFill>
                    <a:solidFill>
                      <a:srgbClr val="000000"/>
                    </a:solidFill>
                  </a:uFill>
                  <a:latin typeface="Helvetica" pitchFamily="2" charset="0"/>
                </a:rPr>
                <a:t>Atmospheric Muon Flux</a:t>
              </a:r>
              <a:endPar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endParaRPr>
            </a:p>
          </p:txBody>
        </p:sp>
      </p:grpSp>
      <p:grpSp>
        <p:nvGrpSpPr>
          <p:cNvPr id="89" name="Gruppieren 88">
            <a:extLst>
              <a:ext uri="{FF2B5EF4-FFF2-40B4-BE49-F238E27FC236}">
                <a16:creationId xmlns:a16="http://schemas.microsoft.com/office/drawing/2014/main" id="{1F54A0CA-47F6-5135-4B49-85E898CE5351}"/>
              </a:ext>
            </a:extLst>
          </p:cNvPr>
          <p:cNvGrpSpPr/>
          <p:nvPr/>
        </p:nvGrpSpPr>
        <p:grpSpPr>
          <a:xfrm>
            <a:off x="20102552" y="8533097"/>
            <a:ext cx="8730000" cy="6546273"/>
            <a:chOff x="1461600" y="8537171"/>
            <a:chExt cx="8730000" cy="6546273"/>
          </a:xfrm>
        </p:grpSpPr>
        <p:sp>
          <p:nvSpPr>
            <p:cNvPr id="90" name="Abgerundetes Rechteck 89">
              <a:extLst>
                <a:ext uri="{FF2B5EF4-FFF2-40B4-BE49-F238E27FC236}">
                  <a16:creationId xmlns:a16="http://schemas.microsoft.com/office/drawing/2014/main" id="{6E2F5A6B-9501-FB00-8A20-7829C8B7DF36}"/>
                </a:ext>
              </a:extLst>
            </p:cNvPr>
            <p:cNvSpPr>
              <a:spLocks/>
            </p:cNvSpPr>
            <p:nvPr/>
          </p:nvSpPr>
          <p:spPr>
            <a:xfrm>
              <a:off x="1463040" y="8537171"/>
              <a:ext cx="8728364" cy="6546273"/>
            </a:xfrm>
            <a:prstGeom prst="roundRect">
              <a:avLst>
                <a:gd name="adj" fmla="val 6073"/>
              </a:avLst>
            </a:prstGeom>
            <a:solidFill>
              <a:schemeClr val="bg1"/>
            </a:solidFill>
            <a:ln w="12700" cap="rnd">
              <a:solidFill>
                <a:srgbClr val="F9DB00"/>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lnSpcReduction="10000"/>
            </a:bodyPr>
            <a:lstStyle/>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The air shower simulation framework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CORSIKA 7 is used to estimate the muon flux at the earth surface. Since a large amount of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prompt muons arise due to charmed parent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particles, the module SIBYLL 2.3d is chosen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to simulate the hadronic interactions. It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includes the latest updates to simulate the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charm component.</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To perform a fit of the normalization of the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prompt component, several CORSIKA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datasets should be created via re-weighting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the amount of prompt particles in the air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shower.   </a:t>
              </a:r>
            </a:p>
          </p:txBody>
        </p:sp>
        <p:sp>
          <p:nvSpPr>
            <p:cNvPr id="91" name="Abgerundetes Rechteck 90">
              <a:extLst>
                <a:ext uri="{FF2B5EF4-FFF2-40B4-BE49-F238E27FC236}">
                  <a16:creationId xmlns:a16="http://schemas.microsoft.com/office/drawing/2014/main" id="{17D28DBB-FE25-818E-EB17-6343A7442094}"/>
                </a:ext>
              </a:extLst>
            </p:cNvPr>
            <p:cNvSpPr>
              <a:spLocks noChangeAspect="1"/>
            </p:cNvSpPr>
            <p:nvPr/>
          </p:nvSpPr>
          <p:spPr>
            <a:xfrm>
              <a:off x="1461600" y="8537172"/>
              <a:ext cx="8730000" cy="828000"/>
            </a:xfrm>
            <a:prstGeom prst="roundRect">
              <a:avLst>
                <a:gd name="adj" fmla="val 6073"/>
              </a:avLst>
            </a:prstGeom>
            <a:solidFill>
              <a:srgbClr val="F9DB00"/>
            </a:solidFill>
            <a:ln w="12700" cap="rnd">
              <a:solidFill>
                <a:srgbClr val="F9DB00"/>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rPr>
                <a:t>Simulation</a:t>
              </a:r>
            </a:p>
          </p:txBody>
        </p:sp>
      </p:grpSp>
      <p:sp>
        <p:nvSpPr>
          <p:cNvPr id="93" name="Abgerundetes Rechteck 92">
            <a:extLst>
              <a:ext uri="{FF2B5EF4-FFF2-40B4-BE49-F238E27FC236}">
                <a16:creationId xmlns:a16="http://schemas.microsoft.com/office/drawing/2014/main" id="{23D57CA4-2B41-CA7D-443F-515F54D5A04F}"/>
              </a:ext>
            </a:extLst>
          </p:cNvPr>
          <p:cNvSpPr>
            <a:spLocks/>
          </p:cNvSpPr>
          <p:nvPr/>
        </p:nvSpPr>
        <p:spPr>
          <a:xfrm>
            <a:off x="1507991" y="38647885"/>
            <a:ext cx="8697982" cy="2264104"/>
          </a:xfrm>
          <a:prstGeom prst="roundRect">
            <a:avLst>
              <a:gd name="adj" fmla="val 6073"/>
            </a:avLst>
          </a:prstGeom>
          <a:solidFill>
            <a:srgbClr val="CEE3A3"/>
          </a:solidFill>
          <a:ln w="12700" cap="rnd">
            <a:solidFill>
              <a:schemeClr val="bg1"/>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50400" rIns="503999" bIns="50800" numCol="1" spcCol="38100" rtlCol="0" anchor="ctr" anchorCtr="0">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lang="en-US" sz="2400" dirty="0">
                <a:solidFill>
                  <a:schemeClr val="tx1">
                    <a:lumMod val="75000"/>
                    <a:lumOff val="25000"/>
                  </a:schemeClr>
                </a:solidFill>
                <a:uFill>
                  <a:solidFill>
                    <a:srgbClr val="000000"/>
                  </a:solidFill>
                </a:uFill>
                <a:latin typeface="Helvetica Light" panose="020B0403020202020204" pitchFamily="34" charset="0"/>
              </a:rPr>
              <a:t>New CORSIKA simulations are very </a:t>
            </a:r>
          </a:p>
          <a:p>
            <a:pPr marL="40639" marR="40639" indent="0" algn="ctr" defTabSz="914400" rtl="0" fontAlgn="auto" latinLnBrk="1" hangingPunct="0">
              <a:lnSpc>
                <a:spcPct val="100000"/>
              </a:lnSpc>
              <a:spcBef>
                <a:spcPts val="0"/>
              </a:spcBef>
              <a:spcAft>
                <a:spcPts val="0"/>
              </a:spcAft>
              <a:buClrTx/>
              <a:buSzTx/>
              <a:buFontTx/>
              <a:buNone/>
              <a:tabLst/>
            </a:pPr>
            <a:r>
              <a:rPr lang="en-US" sz="2400" dirty="0">
                <a:solidFill>
                  <a:schemeClr val="tx1">
                    <a:lumMod val="75000"/>
                    <a:lumOff val="25000"/>
                  </a:schemeClr>
                </a:solidFill>
                <a:uFill>
                  <a:solidFill>
                    <a:srgbClr val="000000"/>
                  </a:solidFill>
                </a:uFill>
                <a:latin typeface="Helvetica Light" panose="020B0403020202020204" pitchFamily="34" charset="0"/>
              </a:rPr>
              <a:t>computationally expensive. </a:t>
            </a:r>
          </a:p>
        </p:txBody>
      </p:sp>
      <p:sp>
        <p:nvSpPr>
          <p:cNvPr id="97" name="Shape 16">
            <a:extLst>
              <a:ext uri="{FF2B5EF4-FFF2-40B4-BE49-F238E27FC236}">
                <a16:creationId xmlns:a16="http://schemas.microsoft.com/office/drawing/2014/main" id="{83842148-D2F8-A5E5-E9E0-029691B142E1}"/>
              </a:ext>
            </a:extLst>
          </p:cNvPr>
          <p:cNvSpPr/>
          <p:nvPr/>
        </p:nvSpPr>
        <p:spPr>
          <a:xfrm>
            <a:off x="20695639" y="37271426"/>
            <a:ext cx="2547134" cy="472152"/>
          </a:xfrm>
          <a:prstGeom prst="rect">
            <a:avLst/>
          </a:prstGeom>
          <a:ln w="12700">
            <a:miter lim="400000"/>
          </a:ln>
          <a:extLst>
            <a:ext uri="{C572A759-6A51-4108-AA02-DFA0A04FC94B}">
              <ma14:wrappingTextBoxFlag xmlns="" xmlns:ma14="http://schemas.microsoft.com/office/mac/drawingml/2011/main" val="1"/>
            </a:ext>
          </a:extLst>
        </p:spPr>
        <p:txBody>
          <a:bodyPr wrap="square" lIns="50913" tIns="50913" rIns="50913" bIns="50913">
            <a:spAutoFit/>
          </a:bodyPr>
          <a:lstStyle/>
          <a:p>
            <a:pPr marL="35488" marR="35488" algn="l" defTabSz="863399">
              <a:buClr>
                <a:srgbClr val="719F33"/>
              </a:buClr>
              <a:buFont typeface="Akkurat-Bold"/>
              <a:defRPr sz="1800">
                <a:uFillTx/>
              </a:defRPr>
            </a:pPr>
            <a:r>
              <a:rPr lang="de-DE" sz="2400" dirty="0">
                <a:solidFill>
                  <a:schemeClr val="tx1"/>
                </a:solidFill>
                <a:uFill>
                  <a:solidFill>
                    <a:srgbClr val="84B819"/>
                  </a:solidFill>
                </a:uFill>
                <a:latin typeface="Helvetica" pitchFamily="2" charset="0"/>
                <a:ea typeface="Akkurat-Bold"/>
                <a:cs typeface="Arial" panose="020B0604020202020204" pitchFamily="34" charset="0"/>
                <a:sym typeface="Akkurat-Bold"/>
              </a:rPr>
              <a:t>Jean-Marco</a:t>
            </a:r>
            <a:endParaRPr sz="2400" dirty="0">
              <a:solidFill>
                <a:schemeClr val="tx1"/>
              </a:solidFill>
              <a:uFill>
                <a:solidFill>
                  <a:srgbClr val="84B819"/>
                </a:solidFill>
              </a:uFill>
              <a:latin typeface="Helvetica" pitchFamily="2" charset="0"/>
              <a:ea typeface="Akkurat-Bold"/>
              <a:cs typeface="Arial" panose="020B0604020202020204" pitchFamily="34" charset="0"/>
              <a:sym typeface="Akkurat-Bold"/>
            </a:endParaRPr>
          </a:p>
        </p:txBody>
      </p:sp>
      <p:sp>
        <p:nvSpPr>
          <p:cNvPr id="99" name="Textfeld 98">
            <a:extLst>
              <a:ext uri="{FF2B5EF4-FFF2-40B4-BE49-F238E27FC236}">
                <a16:creationId xmlns:a16="http://schemas.microsoft.com/office/drawing/2014/main" id="{DC0F385F-DEFE-20D5-EF1F-EB184D4EC1E0}"/>
              </a:ext>
            </a:extLst>
          </p:cNvPr>
          <p:cNvSpPr txBox="1"/>
          <p:nvPr/>
        </p:nvSpPr>
        <p:spPr>
          <a:xfrm>
            <a:off x="20146368" y="33407218"/>
            <a:ext cx="8915149" cy="270918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nchorCtr="0">
            <a:noAutofit/>
          </a:bodyPr>
          <a:lstStyle/>
          <a:p>
            <a:pPr marL="40639" marR="40639" indent="0" algn="ctr" defTabSz="914400" rtl="0" fontAlgn="auto" latinLnBrk="1" hangingPunct="0">
              <a:lnSpc>
                <a:spcPct val="100000"/>
              </a:lnSpc>
              <a:spcBef>
                <a:spcPts val="0"/>
              </a:spcBef>
              <a:spcAft>
                <a:spcPts val="1800"/>
              </a:spcAft>
              <a:buClrTx/>
              <a:buSzTx/>
              <a:buFontTx/>
              <a:buNone/>
              <a:tabLst/>
            </a:pPr>
            <a:r>
              <a:rPr lang="en-US" sz="4400" dirty="0">
                <a:solidFill>
                  <a:srgbClr val="000000"/>
                </a:solidFill>
                <a:uFill>
                  <a:solidFill>
                    <a:srgbClr val="000000"/>
                  </a:solidFill>
                </a:uFill>
                <a:latin typeface="Helvetica" pitchFamily="2" charset="0"/>
              </a:rPr>
              <a:t>References</a:t>
            </a:r>
          </a:p>
          <a:p>
            <a:pPr marL="40639" marR="40639" indent="0" algn="l" defTabSz="914400" rtl="0" fontAlgn="auto" latinLnBrk="1" hangingPunct="0">
              <a:lnSpc>
                <a:spcPct val="100000"/>
              </a:lnSpc>
              <a:spcBef>
                <a:spcPts val="0"/>
              </a:spcBef>
              <a:spcAft>
                <a:spcPts val="0"/>
              </a:spcAft>
              <a:buClrTx/>
              <a:buSzTx/>
              <a:buFontTx/>
              <a:buNone/>
              <a:tabLst/>
            </a:pPr>
            <a:r>
              <a:rPr lang="en-US" sz="2600" dirty="0">
                <a:solidFill>
                  <a:srgbClr val="000000"/>
                </a:solidFill>
                <a:uFill>
                  <a:solidFill>
                    <a:srgbClr val="000000"/>
                  </a:solidFill>
                </a:uFill>
                <a:latin typeface="Helvetica Light" panose="020B0403020202020204" pitchFamily="34" charset="0"/>
              </a:rPr>
              <a:t>[1] arxiv:1701.04067</a:t>
            </a:r>
          </a:p>
          <a:p>
            <a:pPr marL="40639" marR="40639" indent="0" algn="l" defTabSz="914400" rtl="0" fontAlgn="auto" latinLnBrk="1" hangingPunct="0">
              <a:lnSpc>
                <a:spcPct val="100000"/>
              </a:lnSpc>
              <a:spcBef>
                <a:spcPts val="0"/>
              </a:spcBef>
              <a:spcAft>
                <a:spcPts val="0"/>
              </a:spcAft>
              <a:buClrTx/>
              <a:buSzTx/>
              <a:buFontTx/>
              <a:buNone/>
              <a:tabLst/>
            </a:pPr>
            <a:r>
              <a:rPr lang="en-US" sz="2600" dirty="0">
                <a:solidFill>
                  <a:srgbClr val="000000"/>
                </a:solidFill>
                <a:uFill>
                  <a:solidFill>
                    <a:srgbClr val="000000"/>
                  </a:solidFill>
                </a:uFill>
                <a:latin typeface="Helvetica Light" panose="020B0403020202020204" pitchFamily="34" charset="0"/>
              </a:rPr>
              <a:t>[2] arxiv:1506.07981</a:t>
            </a:r>
          </a:p>
          <a:p>
            <a:pPr marL="40639" marR="40639" indent="0" algn="l" defTabSz="914400" rtl="0" fontAlgn="auto" latinLnBrk="1" hangingPunct="0">
              <a:lnSpc>
                <a:spcPct val="100000"/>
              </a:lnSpc>
              <a:spcBef>
                <a:spcPts val="0"/>
              </a:spcBef>
              <a:spcAft>
                <a:spcPts val="0"/>
              </a:spcAft>
              <a:buClrTx/>
              <a:buSzTx/>
              <a:buFontTx/>
              <a:buNone/>
              <a:tabLst/>
            </a:pPr>
            <a:r>
              <a:rPr lang="en-US" sz="2600" dirty="0">
                <a:solidFill>
                  <a:srgbClr val="000000"/>
                </a:solidFill>
                <a:uFill>
                  <a:solidFill>
                    <a:srgbClr val="000000"/>
                  </a:solidFill>
                </a:uFill>
                <a:latin typeface="Helvetica Light" panose="020B0403020202020204" pitchFamily="34" charset="0"/>
              </a:rPr>
              <a:t>[3] arxiv:1806.04140v2</a:t>
            </a:r>
            <a:endParaRPr lang="en-US" sz="4400" dirty="0">
              <a:solidFill>
                <a:srgbClr val="000000"/>
              </a:solidFill>
              <a:uFill>
                <a:solidFill>
                  <a:srgbClr val="000000"/>
                </a:solidFill>
              </a:uFill>
              <a:latin typeface="Helvetica" pitchFamily="2" charset="0"/>
            </a:endParaRPr>
          </a:p>
        </p:txBody>
      </p:sp>
      <p:sp>
        <p:nvSpPr>
          <p:cNvPr id="100" name="Textfeld 99">
            <a:extLst>
              <a:ext uri="{FF2B5EF4-FFF2-40B4-BE49-F238E27FC236}">
                <a16:creationId xmlns:a16="http://schemas.microsoft.com/office/drawing/2014/main" id="{FBE58E75-94BE-F164-0BE5-B456361DF58D}"/>
              </a:ext>
            </a:extLst>
          </p:cNvPr>
          <p:cNvSpPr txBox="1"/>
          <p:nvPr/>
        </p:nvSpPr>
        <p:spPr>
          <a:xfrm>
            <a:off x="1325550" y="41542051"/>
            <a:ext cx="27549339" cy="81012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40639" marR="40639" algn="r" rtl="0" latinLnBrk="1" hangingPunct="0"/>
            <a:r>
              <a:rPr lang="en-US" sz="2400" dirty="0">
                <a:solidFill>
                  <a:srgbClr val="000000"/>
                </a:solidFill>
                <a:uFill>
                  <a:solidFill>
                    <a:srgbClr val="000000"/>
                  </a:solidFill>
                </a:uFill>
                <a:latin typeface="Helvetica Light" panose="020B0403020202020204" pitchFamily="34" charset="0"/>
              </a:rPr>
              <a:t>⋆ This work has been supported by the DFG, Collaborative Research Center SFB 876 (project C3) and Collaborative Research Center SFB 1491 (project F3) as well as by the BMBF, project 05A20PEA.</a:t>
            </a:r>
          </a:p>
          <a:p>
            <a:pPr marL="40639" marR="40639" algn="r" rtl="0" latinLnBrk="1" hangingPunct="0"/>
            <a:r>
              <a:rPr lang="en-US" sz="2400" dirty="0">
                <a:solidFill>
                  <a:srgbClr val="000000"/>
                </a:solidFill>
                <a:uFill>
                  <a:solidFill>
                    <a:srgbClr val="000000"/>
                  </a:solidFill>
                </a:uFill>
                <a:latin typeface="Helvetica Light" panose="020B0403020202020204" pitchFamily="34" charset="0"/>
              </a:rPr>
              <a:t> </a:t>
            </a:r>
            <a:endParaRPr kumimoji="0" lang="en-US" sz="2400" u="none" strike="noStrike" cap="none" spc="0" normalizeH="0" baseline="0" dirty="0">
              <a:ln>
                <a:noFill/>
              </a:ln>
              <a:solidFill>
                <a:srgbClr val="000000"/>
              </a:solidFill>
              <a:effectLst/>
              <a:uFill>
                <a:solidFill>
                  <a:srgbClr val="000000"/>
                </a:solidFill>
              </a:uFill>
              <a:latin typeface="Helvetica Light" panose="020B0403020202020204" pitchFamily="34" charset="0"/>
              <a:sym typeface="Times New Roman"/>
            </a:endParaRPr>
          </a:p>
        </p:txBody>
      </p:sp>
      <p:cxnSp>
        <p:nvCxnSpPr>
          <p:cNvPr id="101" name="Gerade Verbindung 100">
            <a:extLst>
              <a:ext uri="{FF2B5EF4-FFF2-40B4-BE49-F238E27FC236}">
                <a16:creationId xmlns:a16="http://schemas.microsoft.com/office/drawing/2014/main" id="{5CBE1F18-7070-E5F7-6F71-28BDF26BBA9A}"/>
              </a:ext>
            </a:extLst>
          </p:cNvPr>
          <p:cNvCxnSpPr>
            <a:cxnSpLocks/>
          </p:cNvCxnSpPr>
          <p:nvPr/>
        </p:nvCxnSpPr>
        <p:spPr>
          <a:xfrm>
            <a:off x="1278282" y="41245126"/>
            <a:ext cx="27723410" cy="0"/>
          </a:xfrm>
          <a:prstGeom prst="line">
            <a:avLst/>
          </a:prstGeom>
          <a:noFill/>
          <a:ln w="50800" cap="flat">
            <a:solidFill>
              <a:srgbClr val="83B814"/>
            </a:solidFill>
            <a:prstDash val="solid"/>
            <a:round/>
          </a:ln>
          <a:effectLst/>
        </p:spPr>
        <p:style>
          <a:lnRef idx="0">
            <a:scrgbClr r="0" g="0" b="0"/>
          </a:lnRef>
          <a:fillRef idx="0">
            <a:scrgbClr r="0" g="0" b="0"/>
          </a:fillRef>
          <a:effectRef idx="0">
            <a:scrgbClr r="0" g="0" b="0"/>
          </a:effectRef>
          <a:fontRef idx="none"/>
        </p:style>
      </p:cxnSp>
      <p:pic>
        <p:nvPicPr>
          <p:cNvPr id="3" name="Grafik 2" descr="Ein Bild, das Text enthält.&#10;&#10;Automatisch generierte Beschreibung">
            <a:extLst>
              <a:ext uri="{FF2B5EF4-FFF2-40B4-BE49-F238E27FC236}">
                <a16:creationId xmlns:a16="http://schemas.microsoft.com/office/drawing/2014/main" id="{2BC13F49-B856-F499-942B-DAEE242871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78282" y="1516404"/>
            <a:ext cx="7772400" cy="1548407"/>
          </a:xfrm>
          <a:prstGeom prst="rect">
            <a:avLst/>
          </a:prstGeom>
        </p:spPr>
      </p:pic>
      <p:pic>
        <p:nvPicPr>
          <p:cNvPr id="4" name="Grafik 3" descr="Ein Bild, das Text, drinnen, Computer enthält.&#10;&#10;Automatisch generierte Beschreibung">
            <a:extLst>
              <a:ext uri="{FF2B5EF4-FFF2-40B4-BE49-F238E27FC236}">
                <a16:creationId xmlns:a16="http://schemas.microsoft.com/office/drawing/2014/main" id="{C2B615BA-00F9-07A4-90F0-8C04C6836C63}"/>
              </a:ext>
            </a:extLst>
          </p:cNvPr>
          <p:cNvPicPr>
            <a:picLocks noChangeAspect="1"/>
          </p:cNvPicPr>
          <p:nvPr/>
        </p:nvPicPr>
        <p:blipFill>
          <a:blip r:embed="rId5"/>
          <a:stretch>
            <a:fillRect/>
          </a:stretch>
        </p:blipFill>
        <p:spPr>
          <a:xfrm rot="5400000">
            <a:off x="23146717" y="38339380"/>
            <a:ext cx="2240384" cy="1680288"/>
          </a:xfrm>
          <a:prstGeom prst="rect">
            <a:avLst/>
          </a:prstGeom>
        </p:spPr>
      </p:pic>
      <p:sp>
        <p:nvSpPr>
          <p:cNvPr id="5" name="Shape 16">
            <a:extLst>
              <a:ext uri="{FF2B5EF4-FFF2-40B4-BE49-F238E27FC236}">
                <a16:creationId xmlns:a16="http://schemas.microsoft.com/office/drawing/2014/main" id="{C05AC504-A362-AB87-284A-DFF62FA15324}"/>
              </a:ext>
            </a:extLst>
          </p:cNvPr>
          <p:cNvSpPr/>
          <p:nvPr/>
        </p:nvSpPr>
        <p:spPr>
          <a:xfrm>
            <a:off x="23643708" y="37271426"/>
            <a:ext cx="2547134" cy="472152"/>
          </a:xfrm>
          <a:prstGeom prst="rect">
            <a:avLst/>
          </a:prstGeom>
          <a:ln w="12700">
            <a:miter lim="400000"/>
          </a:ln>
          <a:extLst>
            <a:ext uri="{C572A759-6A51-4108-AA02-DFA0A04FC94B}">
              <ma14:wrappingTextBoxFlag xmlns="" xmlns:ma14="http://schemas.microsoft.com/office/mac/drawingml/2011/main" val="1"/>
            </a:ext>
          </a:extLst>
        </p:spPr>
        <p:txBody>
          <a:bodyPr wrap="square" lIns="50913" tIns="50913" rIns="50913" bIns="50913">
            <a:spAutoFit/>
          </a:bodyPr>
          <a:lstStyle/>
          <a:p>
            <a:pPr marL="35488" marR="35488" algn="l" defTabSz="863399">
              <a:buClr>
                <a:srgbClr val="719F33"/>
              </a:buClr>
              <a:buFont typeface="Akkurat-Bold"/>
              <a:defRPr sz="1800">
                <a:uFillTx/>
              </a:defRPr>
            </a:pPr>
            <a:r>
              <a:rPr lang="de-DE" sz="2400" dirty="0">
                <a:solidFill>
                  <a:schemeClr val="tx1"/>
                </a:solidFill>
                <a:uFill>
                  <a:solidFill>
                    <a:srgbClr val="84B819"/>
                  </a:solidFill>
                </a:uFill>
                <a:latin typeface="Helvetica" pitchFamily="2" charset="0"/>
                <a:ea typeface="Akkurat-Bold"/>
                <a:cs typeface="Arial" panose="020B0604020202020204" pitchFamily="34" charset="0"/>
                <a:sym typeface="Akkurat-Bold"/>
              </a:rPr>
              <a:t>Ludwig</a:t>
            </a:r>
            <a:endParaRPr sz="2400" dirty="0">
              <a:solidFill>
                <a:schemeClr val="tx1"/>
              </a:solidFill>
              <a:uFill>
                <a:solidFill>
                  <a:srgbClr val="84B819"/>
                </a:solidFill>
              </a:uFill>
              <a:latin typeface="Helvetica" pitchFamily="2" charset="0"/>
              <a:ea typeface="Akkurat-Bold"/>
              <a:cs typeface="Arial" panose="020B0604020202020204" pitchFamily="34" charset="0"/>
              <a:sym typeface="Akkurat-Bold"/>
            </a:endParaRPr>
          </a:p>
        </p:txBody>
      </p:sp>
      <p:sp>
        <p:nvSpPr>
          <p:cNvPr id="6" name="Shape 16">
            <a:extLst>
              <a:ext uri="{FF2B5EF4-FFF2-40B4-BE49-F238E27FC236}">
                <a16:creationId xmlns:a16="http://schemas.microsoft.com/office/drawing/2014/main" id="{5AC05103-802A-AF0C-DD68-07FA7CE441B0}"/>
              </a:ext>
            </a:extLst>
          </p:cNvPr>
          <p:cNvSpPr/>
          <p:nvPr/>
        </p:nvSpPr>
        <p:spPr>
          <a:xfrm>
            <a:off x="26454361" y="37330534"/>
            <a:ext cx="2547134" cy="472152"/>
          </a:xfrm>
          <a:prstGeom prst="rect">
            <a:avLst/>
          </a:prstGeom>
          <a:ln w="12700">
            <a:miter lim="400000"/>
          </a:ln>
          <a:extLst>
            <a:ext uri="{C572A759-6A51-4108-AA02-DFA0A04FC94B}">
              <ma14:wrappingTextBoxFlag xmlns="" xmlns:ma14="http://schemas.microsoft.com/office/mac/drawingml/2011/main" val="1"/>
            </a:ext>
          </a:extLst>
        </p:spPr>
        <p:txBody>
          <a:bodyPr wrap="square" lIns="50913" tIns="50913" rIns="50913" bIns="50913">
            <a:spAutoFit/>
          </a:bodyPr>
          <a:lstStyle/>
          <a:p>
            <a:pPr marL="35488" marR="35488" algn="l" defTabSz="863399">
              <a:buClr>
                <a:srgbClr val="719F33"/>
              </a:buClr>
              <a:buFont typeface="Akkurat-Bold"/>
              <a:defRPr sz="1800">
                <a:uFillTx/>
              </a:defRPr>
            </a:pPr>
            <a:r>
              <a:rPr lang="de-DE" sz="2400" dirty="0">
                <a:solidFill>
                  <a:schemeClr val="tx1"/>
                </a:solidFill>
                <a:uFill>
                  <a:solidFill>
                    <a:srgbClr val="84B819"/>
                  </a:solidFill>
                </a:uFill>
                <a:latin typeface="Helvetica" pitchFamily="2" charset="0"/>
                <a:ea typeface="Akkurat-Bold"/>
                <a:cs typeface="Arial" panose="020B0604020202020204" pitchFamily="34" charset="0"/>
                <a:sym typeface="Akkurat-Bold"/>
              </a:rPr>
              <a:t>Pascal</a:t>
            </a:r>
            <a:endParaRPr sz="2400" dirty="0">
              <a:solidFill>
                <a:schemeClr val="tx1"/>
              </a:solidFill>
              <a:uFill>
                <a:solidFill>
                  <a:srgbClr val="84B819"/>
                </a:solidFill>
              </a:uFill>
              <a:latin typeface="Helvetica" pitchFamily="2" charset="0"/>
              <a:ea typeface="Akkurat-Bold"/>
              <a:cs typeface="Arial" panose="020B0604020202020204" pitchFamily="34" charset="0"/>
              <a:sym typeface="Akkurat-Bold"/>
            </a:endParaRPr>
          </a:p>
        </p:txBody>
      </p:sp>
      <p:pic>
        <p:nvPicPr>
          <p:cNvPr id="7" name="Inhaltsplatzhalter 10" descr="Ein Bild, das Person, drinnen, Wand enthält.&#10;&#10;Automatisch generierte Beschreibung">
            <a:extLst>
              <a:ext uri="{FF2B5EF4-FFF2-40B4-BE49-F238E27FC236}">
                <a16:creationId xmlns:a16="http://schemas.microsoft.com/office/drawing/2014/main" id="{B4F869FF-73C8-2DA3-0028-0D48DCF75CE7}"/>
              </a:ext>
            </a:extLst>
          </p:cNvPr>
          <p:cNvPicPr>
            <a:picLocks noChangeAspect="1"/>
          </p:cNvPicPr>
          <p:nvPr/>
        </p:nvPicPr>
        <p:blipFill>
          <a:blip r:embed="rId6"/>
          <a:stretch>
            <a:fillRect/>
          </a:stretch>
        </p:blipFill>
        <p:spPr>
          <a:xfrm>
            <a:off x="20695639" y="38059332"/>
            <a:ext cx="1680288" cy="2240384"/>
          </a:xfrm>
          <a:prstGeom prst="rect">
            <a:avLst/>
          </a:prstGeom>
        </p:spPr>
      </p:pic>
      <p:sp>
        <p:nvSpPr>
          <p:cNvPr id="8" name="Textfeld 7">
            <a:extLst>
              <a:ext uri="{FF2B5EF4-FFF2-40B4-BE49-F238E27FC236}">
                <a16:creationId xmlns:a16="http://schemas.microsoft.com/office/drawing/2014/main" id="{CABCCBC0-5557-2E70-1847-64FBE324C3B5}"/>
              </a:ext>
            </a:extLst>
          </p:cNvPr>
          <p:cNvSpPr txBox="1"/>
          <p:nvPr/>
        </p:nvSpPr>
        <p:spPr>
          <a:xfrm>
            <a:off x="6060558" y="30077738"/>
            <a:ext cx="184666" cy="19492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endParaRPr kumimoji="0" lang="en-US" sz="600" b="0" i="0" u="none" strike="noStrike" cap="none" spc="0" normalizeH="0" baseline="0" dirty="0">
              <a:ln>
                <a:noFill/>
              </a:ln>
              <a:solidFill>
                <a:srgbClr val="000000"/>
              </a:solidFill>
              <a:effectLst/>
              <a:uFill>
                <a:solidFill>
                  <a:srgbClr val="000000"/>
                </a:solidFill>
              </a:uFill>
              <a:latin typeface="+mn-lt"/>
              <a:ea typeface="+mn-ea"/>
              <a:cs typeface="+mn-cs"/>
              <a:sym typeface="Times New Roman"/>
            </a:endParaRPr>
          </a:p>
        </p:txBody>
      </p:sp>
      <p:pic>
        <p:nvPicPr>
          <p:cNvPr id="9" name="Grafik 8">
            <a:extLst>
              <a:ext uri="{FF2B5EF4-FFF2-40B4-BE49-F238E27FC236}">
                <a16:creationId xmlns:a16="http://schemas.microsoft.com/office/drawing/2014/main" id="{B5ED90C1-A213-5926-2BA2-E66A8F59D308}"/>
              </a:ext>
            </a:extLst>
          </p:cNvPr>
          <p:cNvPicPr>
            <a:picLocks noChangeAspect="1"/>
          </p:cNvPicPr>
          <p:nvPr/>
        </p:nvPicPr>
        <p:blipFill>
          <a:blip r:embed="rId7"/>
          <a:stretch>
            <a:fillRect/>
          </a:stretch>
        </p:blipFill>
        <p:spPr>
          <a:xfrm>
            <a:off x="26157891" y="38059332"/>
            <a:ext cx="2240384" cy="2240384"/>
          </a:xfrm>
          <a:prstGeom prst="rect">
            <a:avLst/>
          </a:prstGeom>
        </p:spPr>
      </p:pic>
      <p:grpSp>
        <p:nvGrpSpPr>
          <p:cNvPr id="14" name="Gruppieren 13">
            <a:extLst>
              <a:ext uri="{FF2B5EF4-FFF2-40B4-BE49-F238E27FC236}">
                <a16:creationId xmlns:a16="http://schemas.microsoft.com/office/drawing/2014/main" id="{A7FFAD62-4766-3175-0D86-0059340D5D22}"/>
              </a:ext>
            </a:extLst>
          </p:cNvPr>
          <p:cNvGrpSpPr/>
          <p:nvPr/>
        </p:nvGrpSpPr>
        <p:grpSpPr>
          <a:xfrm>
            <a:off x="1325550" y="20875526"/>
            <a:ext cx="8730000" cy="17439215"/>
            <a:chOff x="1461600" y="8537170"/>
            <a:chExt cx="8730000" cy="18214876"/>
          </a:xfrm>
        </p:grpSpPr>
        <mc:AlternateContent xmlns:mc="http://schemas.openxmlformats.org/markup-compatibility/2006">
          <mc:Choice xmlns:a14="http://schemas.microsoft.com/office/drawing/2010/main" Requires="a14">
            <p:sp>
              <p:nvSpPr>
                <p:cNvPr id="15" name="Abgerundetes Rechteck 14">
                  <a:extLst>
                    <a:ext uri="{FF2B5EF4-FFF2-40B4-BE49-F238E27FC236}">
                      <a16:creationId xmlns:a16="http://schemas.microsoft.com/office/drawing/2014/main" id="{450DAA71-ADC4-FECC-E1D4-7C3CE1DC2505}"/>
                    </a:ext>
                  </a:extLst>
                </p:cNvPr>
                <p:cNvSpPr>
                  <a:spLocks/>
                </p:cNvSpPr>
                <p:nvPr/>
              </p:nvSpPr>
              <p:spPr>
                <a:xfrm>
                  <a:off x="1463040" y="8537170"/>
                  <a:ext cx="8728364" cy="18214876"/>
                </a:xfrm>
                <a:prstGeom prst="roundRect">
                  <a:avLst>
                    <a:gd name="adj" fmla="val 6073"/>
                  </a:avLst>
                </a:prstGeom>
                <a:solidFill>
                  <a:schemeClr val="bg1"/>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a:bodyPr>
                <a:lstStyle/>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An analysis to measure the prompt </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components was done by T. Fuchs in [1]. </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The energy spectrum of leading muons with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E</a:t>
                  </a:r>
                  <a:r>
                    <a:rPr lang="en-US" sz="2800" baseline="-25000" dirty="0">
                      <a:solidFill>
                        <a:schemeClr val="tx1">
                          <a:lumMod val="75000"/>
                          <a:lumOff val="25000"/>
                        </a:schemeClr>
                      </a:solidFill>
                      <a:uFill>
                        <a:solidFill>
                          <a:srgbClr val="000000"/>
                        </a:solidFill>
                      </a:uFill>
                      <a:latin typeface="Helvetica Light" panose="020B0403020202020204" pitchFamily="34" charset="0"/>
                    </a:rPr>
                    <a:t>max</a:t>
                  </a:r>
                  <a:r>
                    <a:rPr lang="en-US" sz="2800" dirty="0">
                      <a:solidFill>
                        <a:schemeClr val="tx1">
                          <a:lumMod val="75000"/>
                          <a:lumOff val="25000"/>
                        </a:schemeClr>
                      </a:solidFill>
                      <a:uFill>
                        <a:solidFill>
                          <a:srgbClr val="000000"/>
                        </a:solidFill>
                      </a:uFill>
                      <a:latin typeface="Helvetica Light" panose="020B0403020202020204" pitchFamily="34" charset="0"/>
                    </a:rPr>
                    <a:t> / </a:t>
                  </a:r>
                  <a:r>
                    <a:rPr lang="en-US" sz="2800" dirty="0" err="1">
                      <a:solidFill>
                        <a:schemeClr val="tx1">
                          <a:lumMod val="75000"/>
                          <a:lumOff val="25000"/>
                        </a:schemeClr>
                      </a:solidFill>
                      <a:uFill>
                        <a:solidFill>
                          <a:srgbClr val="000000"/>
                        </a:solidFill>
                      </a:uFill>
                      <a:latin typeface="Helvetica Light" panose="020B0403020202020204" pitchFamily="34" charset="0"/>
                    </a:rPr>
                    <a:t>E</a:t>
                  </a:r>
                  <a:r>
                    <a:rPr lang="en-US" sz="2800" baseline="-25000" dirty="0" err="1">
                      <a:solidFill>
                        <a:schemeClr val="tx1">
                          <a:lumMod val="75000"/>
                          <a:lumOff val="25000"/>
                        </a:schemeClr>
                      </a:solidFill>
                      <a:uFill>
                        <a:solidFill>
                          <a:srgbClr val="000000"/>
                        </a:solidFill>
                      </a:uFill>
                      <a:latin typeface="Helvetica Light" panose="020B0403020202020204" pitchFamily="34" charset="0"/>
                    </a:rPr>
                    <a:t>tot</a:t>
                  </a:r>
                  <a:r>
                    <a:rPr lang="en-US" sz="2800" dirty="0">
                      <a:solidFill>
                        <a:schemeClr val="tx1">
                          <a:lumMod val="75000"/>
                          <a:lumOff val="25000"/>
                        </a:schemeClr>
                      </a:solidFill>
                      <a:uFill>
                        <a:solidFill>
                          <a:srgbClr val="000000"/>
                        </a:solidFill>
                      </a:uFill>
                      <a:latin typeface="Helvetica Light" panose="020B0403020202020204" pitchFamily="34" charset="0"/>
                    </a:rPr>
                    <a:t> &gt; 0.5 was unfolded and a fit</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of the normalization was performed for </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several prompt models. Due to too less MC </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statistics, the factor describing the prompt </a:t>
                  </a:r>
                </a:p>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component is compatible with zero.</a:t>
                  </a:r>
                </a:p>
                <a:p>
                  <a:pPr marL="40639" marR="40639" algn="l" defTabSz="914400" rtl="0" fontAlgn="auto" latinLnBrk="1" hangingPunct="0">
                    <a:lnSpc>
                      <a:spcPct val="100000"/>
                    </a:lnSpc>
                    <a:spcBef>
                      <a:spcPts val="0"/>
                    </a:spcBef>
                    <a:spcAft>
                      <a:spcPts val="0"/>
                    </a:spcAft>
                    <a:buClrTx/>
                    <a:buSzTx/>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14:m>
                    <m:oMathPara xmlns:m="http://schemas.openxmlformats.org/officeDocument/2006/math">
                      <m:oMathParaPr>
                        <m:jc m:val="centerGroup"/>
                      </m:oMathParaPr>
                      <m:oMath xmlns:m="http://schemas.openxmlformats.org/officeDocument/2006/math">
                        <m:r>
                          <a:rPr lang="en-US" sz="2400" i="1">
                            <a:solidFill>
                              <a:schemeClr val="tx1">
                                <a:lumMod val="75000"/>
                                <a:lumOff val="25000"/>
                              </a:schemeClr>
                            </a:solidFill>
                            <a:uFill>
                              <a:solidFill>
                                <a:srgbClr val="000000"/>
                              </a:solidFill>
                            </a:uFill>
                            <a:latin typeface="Cambria Math" panose="02040503050406030204" pitchFamily="18" charset="0"/>
                          </a:rPr>
                          <m:t>𝚽</m:t>
                        </m:r>
                        <m:d>
                          <m:dPr>
                            <m:ctrlPr>
                              <a:rPr lang="de-DE" sz="2400" b="0" i="1" smtClean="0">
                                <a:latin typeface="Cambria Math" panose="02040503050406030204" pitchFamily="18" charset="0"/>
                              </a:rPr>
                            </m:ctrlPr>
                          </m:dPr>
                          <m:e>
                            <m:r>
                              <a:rPr lang="de-DE" sz="2400" b="0" i="1" smtClean="0">
                                <a:latin typeface="Cambria Math" panose="02040503050406030204" pitchFamily="18" charset="0"/>
                              </a:rPr>
                              <m:t>𝐸</m:t>
                            </m:r>
                          </m:e>
                        </m:d>
                        <m:r>
                          <a:rPr lang="de-DE" sz="2400" b="0" i="1" smtClean="0">
                            <a:latin typeface="Cambria Math" panose="02040503050406030204" pitchFamily="18" charset="0"/>
                          </a:rPr>
                          <m:t>=</m:t>
                        </m:r>
                        <m:sSub>
                          <m:sSubPr>
                            <m:ctrlPr>
                              <a:rPr lang="de-DE" sz="2400" b="0" i="1" smtClean="0">
                                <a:latin typeface="Cambria Math" panose="02040503050406030204" pitchFamily="18" charset="0"/>
                              </a:rPr>
                            </m:ctrlPr>
                          </m:sSubPr>
                          <m:e>
                            <m:r>
                              <a:rPr lang="de-DE" sz="2400" b="0" i="1" smtClean="0">
                                <a:latin typeface="Cambria Math" panose="02040503050406030204" pitchFamily="18" charset="0"/>
                              </a:rPr>
                              <m:t>𝑁</m:t>
                            </m:r>
                          </m:e>
                          <m:sub>
                            <m:r>
                              <m:rPr>
                                <m:sty m:val="p"/>
                              </m:rPr>
                              <a:rPr lang="de-DE" sz="2400" b="0" i="0" smtClean="0">
                                <a:latin typeface="Cambria Math" panose="02040503050406030204" pitchFamily="18" charset="0"/>
                              </a:rPr>
                              <m:t>conv</m:t>
                            </m:r>
                          </m:sub>
                        </m:sSub>
                        <m:r>
                          <a:rPr lang="de-DE" sz="2400" b="0" i="1" smtClean="0">
                            <a:latin typeface="Cambria Math" panose="02040503050406030204" pitchFamily="18" charset="0"/>
                          </a:rPr>
                          <m:t>∗</m:t>
                        </m:r>
                        <m:sSub>
                          <m:sSubPr>
                            <m:ctrlPr>
                              <a:rPr lang="de-DE" sz="2400" b="0" i="1" smtClean="0">
                                <a:latin typeface="Cambria Math" panose="02040503050406030204" pitchFamily="18" charset="0"/>
                              </a:rPr>
                            </m:ctrlPr>
                          </m:sSubPr>
                          <m:e>
                            <m:r>
                              <a:rPr lang="en-US" sz="2400" i="1">
                                <a:solidFill>
                                  <a:schemeClr val="tx1">
                                    <a:lumMod val="75000"/>
                                    <a:lumOff val="25000"/>
                                  </a:schemeClr>
                                </a:solidFill>
                                <a:uFill>
                                  <a:solidFill>
                                    <a:srgbClr val="000000"/>
                                  </a:solidFill>
                                </a:uFill>
                                <a:latin typeface="Cambria Math" panose="02040503050406030204" pitchFamily="18" charset="0"/>
                              </a:rPr>
                              <m:t>𝚽</m:t>
                            </m:r>
                          </m:e>
                          <m:sub>
                            <m:r>
                              <m:rPr>
                                <m:sty m:val="p"/>
                              </m:rPr>
                              <a:rPr lang="de-DE" sz="2400" b="0" i="0" smtClean="0">
                                <a:latin typeface="Cambria Math" panose="02040503050406030204" pitchFamily="18" charset="0"/>
                              </a:rPr>
                              <m:t>conv</m:t>
                            </m:r>
                          </m:sub>
                        </m:sSub>
                        <m:r>
                          <a:rPr lang="de-DE" sz="2400" b="0" i="1" smtClean="0">
                            <a:latin typeface="Cambria Math" panose="02040503050406030204" pitchFamily="18" charset="0"/>
                          </a:rPr>
                          <m:t>(</m:t>
                        </m:r>
                        <m:r>
                          <a:rPr lang="de-DE" sz="2400" b="0" i="1" smtClean="0">
                            <a:latin typeface="Cambria Math" panose="02040503050406030204" pitchFamily="18" charset="0"/>
                          </a:rPr>
                          <m:t>𝐸</m:t>
                        </m:r>
                        <m:r>
                          <a:rPr lang="de-DE" sz="2400" b="0" i="1" smtClean="0">
                            <a:latin typeface="Cambria Math" panose="02040503050406030204" pitchFamily="18" charset="0"/>
                          </a:rPr>
                          <m:t>)+</m:t>
                        </m:r>
                        <m:sSub>
                          <m:sSubPr>
                            <m:ctrlPr>
                              <a:rPr lang="de-DE" sz="2400" b="0" i="1" smtClean="0">
                                <a:latin typeface="Cambria Math" panose="02040503050406030204" pitchFamily="18" charset="0"/>
                              </a:rPr>
                            </m:ctrlPr>
                          </m:sSubPr>
                          <m:e>
                            <m:r>
                              <a:rPr lang="de-DE" sz="2400" b="0" i="1" smtClean="0">
                                <a:latin typeface="Cambria Math" panose="02040503050406030204" pitchFamily="18" charset="0"/>
                              </a:rPr>
                              <m:t>𝑁</m:t>
                            </m:r>
                          </m:e>
                          <m:sub>
                            <m:r>
                              <m:rPr>
                                <m:sty m:val="p"/>
                              </m:rPr>
                              <a:rPr lang="de-DE" sz="2400" b="0" i="0" smtClean="0">
                                <a:latin typeface="Cambria Math" panose="02040503050406030204" pitchFamily="18" charset="0"/>
                              </a:rPr>
                              <m:t>prompt</m:t>
                            </m:r>
                          </m:sub>
                        </m:sSub>
                        <m:r>
                          <a:rPr lang="de-DE" sz="2400" b="0" i="1" smtClean="0">
                            <a:latin typeface="Cambria Math" panose="02040503050406030204" pitchFamily="18" charset="0"/>
                          </a:rPr>
                          <m:t>∗ </m:t>
                        </m:r>
                        <m:sSub>
                          <m:sSubPr>
                            <m:ctrlPr>
                              <a:rPr lang="de-DE" sz="2400" b="0" i="1" smtClean="0">
                                <a:latin typeface="Cambria Math" panose="02040503050406030204" pitchFamily="18" charset="0"/>
                              </a:rPr>
                            </m:ctrlPr>
                          </m:sSubPr>
                          <m:e>
                            <m:r>
                              <a:rPr lang="en-US" sz="2400" i="1">
                                <a:solidFill>
                                  <a:schemeClr val="tx1">
                                    <a:lumMod val="75000"/>
                                    <a:lumOff val="25000"/>
                                  </a:schemeClr>
                                </a:solidFill>
                                <a:uFill>
                                  <a:solidFill>
                                    <a:srgbClr val="000000"/>
                                  </a:solidFill>
                                </a:uFill>
                                <a:latin typeface="Cambria Math" panose="02040503050406030204" pitchFamily="18" charset="0"/>
                              </a:rPr>
                              <m:t>𝚽</m:t>
                            </m:r>
                          </m:e>
                          <m:sub>
                            <m:r>
                              <m:rPr>
                                <m:sty m:val="p"/>
                              </m:rPr>
                              <a:rPr lang="de-DE" sz="2400" b="0" i="0" smtClean="0">
                                <a:latin typeface="Cambria Math" panose="02040503050406030204" pitchFamily="18" charset="0"/>
                              </a:rPr>
                              <m:t>prompt</m:t>
                            </m:r>
                          </m:sub>
                        </m:sSub>
                        <m:r>
                          <a:rPr lang="de-DE" sz="2400" b="0" i="1" smtClean="0">
                            <a:latin typeface="Cambria Math" panose="02040503050406030204" pitchFamily="18" charset="0"/>
                          </a:rPr>
                          <m:t>(</m:t>
                        </m:r>
                        <m:r>
                          <a:rPr lang="de-DE" sz="2400" b="0" i="1" smtClean="0">
                            <a:latin typeface="Cambria Math" panose="02040503050406030204" pitchFamily="18" charset="0"/>
                          </a:rPr>
                          <m:t>𝐸</m:t>
                        </m:r>
                        <m:r>
                          <a:rPr lang="de-DE" sz="2400" b="0" i="1" smtClean="0">
                            <a:latin typeface="Cambria Math" panose="02040503050406030204" pitchFamily="18" charset="0"/>
                          </a:rPr>
                          <m:t>)</m:t>
                        </m:r>
                      </m:oMath>
                    </m:oMathPara>
                  </a14:m>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Another analysis was done in [2]. Hints of the </a:t>
                  </a: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prompt muon flux are already presented, </a:t>
                  </a: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but an unreasonable mismatch between </a:t>
                  </a: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data and MC occurs in the cosine zenith </a:t>
                  </a: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distribution. A constant offset of about </a:t>
                  </a: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20 % more data is observed over the entire </a:t>
                  </a: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range on trigger level. After applying quality </a:t>
                  </a: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cuts, the ration diverges. </a:t>
                  </a: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In both simulations, the hadronic interaction </a:t>
                  </a: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model SIBYLL 2.1 was used which does not </a:t>
                  </a:r>
                </a:p>
                <a:p>
                  <a:pPr marL="40639" marR="40639" algn="l" rtl="0" latinLnBrk="1" hangingPunct="0"/>
                  <a:r>
                    <a:rPr lang="en-US" sz="2800" dirty="0">
                      <a:solidFill>
                        <a:schemeClr val="tx1">
                          <a:lumMod val="75000"/>
                          <a:lumOff val="25000"/>
                        </a:schemeClr>
                      </a:solidFill>
                      <a:uFill>
                        <a:solidFill>
                          <a:srgbClr val="000000"/>
                        </a:solidFill>
                      </a:uFill>
                      <a:latin typeface="Helvetica Light" panose="020B0403020202020204" pitchFamily="34" charset="0"/>
                    </a:rPr>
                    <a:t>consider charmed particles.</a:t>
                  </a:r>
                </a:p>
              </p:txBody>
            </p:sp>
          </mc:Choice>
          <mc:Fallback>
            <p:sp>
              <p:nvSpPr>
                <p:cNvPr id="15" name="Abgerundetes Rechteck 14">
                  <a:extLst>
                    <a:ext uri="{FF2B5EF4-FFF2-40B4-BE49-F238E27FC236}">
                      <a16:creationId xmlns:a16="http://schemas.microsoft.com/office/drawing/2014/main" id="{450DAA71-ADC4-FECC-E1D4-7C3CE1DC2505}"/>
                    </a:ext>
                  </a:extLst>
                </p:cNvPr>
                <p:cNvSpPr>
                  <a:spLocks noRot="1" noChangeAspect="1" noMove="1" noResize="1" noEditPoints="1" noAdjustHandles="1" noChangeArrowheads="1" noChangeShapeType="1" noTextEdit="1"/>
                </p:cNvSpPr>
                <p:nvPr/>
              </p:nvSpPr>
              <p:spPr>
                <a:xfrm>
                  <a:off x="1463040" y="8537170"/>
                  <a:ext cx="8728364" cy="18214876"/>
                </a:xfrm>
                <a:prstGeom prst="roundRect">
                  <a:avLst>
                    <a:gd name="adj" fmla="val 6073"/>
                  </a:avLst>
                </a:prstGeom>
                <a:blipFill>
                  <a:blip r:embed="rId8"/>
                  <a:stretch>
                    <a:fillRect/>
                  </a:stretch>
                </a:blipFill>
                <a:ln w="12700" cap="rnd">
                  <a:solidFill>
                    <a:srgbClr val="83B814"/>
                  </a:solidFill>
                  <a:prstDash val="solid"/>
                  <a:round/>
                </a:ln>
                <a:effectLst/>
              </p:spPr>
              <p:txBody>
                <a:bodyPr/>
                <a:lstStyle/>
                <a:p>
                  <a:r>
                    <a:rPr lang="en-US">
                      <a:noFill/>
                    </a:rPr>
                    <a:t> </a:t>
                  </a:r>
                </a:p>
              </p:txBody>
            </p:sp>
          </mc:Fallback>
        </mc:AlternateContent>
        <p:sp>
          <p:nvSpPr>
            <p:cNvPr id="17" name="Abgerundetes Rechteck 16">
              <a:extLst>
                <a:ext uri="{FF2B5EF4-FFF2-40B4-BE49-F238E27FC236}">
                  <a16:creationId xmlns:a16="http://schemas.microsoft.com/office/drawing/2014/main" id="{07E5EC74-706D-A3D5-83A1-8083CACF308F}"/>
                </a:ext>
              </a:extLst>
            </p:cNvPr>
            <p:cNvSpPr>
              <a:spLocks noChangeAspect="1"/>
            </p:cNvSpPr>
            <p:nvPr/>
          </p:nvSpPr>
          <p:spPr>
            <a:xfrm>
              <a:off x="1461600" y="8537172"/>
              <a:ext cx="8730000" cy="828000"/>
            </a:xfrm>
            <a:prstGeom prst="roundRect">
              <a:avLst>
                <a:gd name="adj" fmla="val 6073"/>
              </a:avLst>
            </a:prstGeom>
            <a:solidFill>
              <a:srgbClr val="83B814"/>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rPr>
                <a:t>Former Analyses</a:t>
              </a:r>
            </a:p>
          </p:txBody>
        </p:sp>
      </p:grpSp>
      <p:pic>
        <p:nvPicPr>
          <p:cNvPr id="19" name="Grafik 18">
            <a:extLst>
              <a:ext uri="{FF2B5EF4-FFF2-40B4-BE49-F238E27FC236}">
                <a16:creationId xmlns:a16="http://schemas.microsoft.com/office/drawing/2014/main" id="{8679DD55-FFB0-698B-AEB2-B4AF358F80D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661739" y="8537172"/>
            <a:ext cx="8728364" cy="6546273"/>
          </a:xfrm>
          <a:prstGeom prst="rect">
            <a:avLst/>
          </a:prstGeom>
        </p:spPr>
      </p:pic>
      <p:sp>
        <p:nvSpPr>
          <p:cNvPr id="23" name="Textfeld 22">
            <a:extLst>
              <a:ext uri="{FF2B5EF4-FFF2-40B4-BE49-F238E27FC236}">
                <a16:creationId xmlns:a16="http://schemas.microsoft.com/office/drawing/2014/main" id="{E8A3B6BB-FC7D-3527-571B-5C7925C007D0}"/>
              </a:ext>
            </a:extLst>
          </p:cNvPr>
          <p:cNvSpPr txBox="1"/>
          <p:nvPr/>
        </p:nvSpPr>
        <p:spPr>
          <a:xfrm>
            <a:off x="10869295" y="14681661"/>
            <a:ext cx="5745149" cy="28725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r>
              <a:rPr kumimoji="0" lang="en-US" sz="1200" b="0" i="0" u="none" strike="noStrike" cap="none" spc="0" normalizeH="0" baseline="0" dirty="0" err="1">
                <a:ln>
                  <a:noFill/>
                </a:ln>
                <a:solidFill>
                  <a:schemeClr val="bg1"/>
                </a:solidFill>
                <a:effectLst/>
                <a:uFill>
                  <a:solidFill>
                    <a:srgbClr val="000000"/>
                  </a:solidFill>
                </a:uFill>
                <a:latin typeface="Helvetica" pitchFamily="2" charset="0"/>
                <a:sym typeface="Times New Roman"/>
              </a:rPr>
              <a:t>masterclass.icecube.wisc.edu</a:t>
            </a:r>
            <a:endParaRPr kumimoji="0" lang="en-US" sz="1200" b="0" i="0" u="none" strike="noStrike" cap="none" spc="0" normalizeH="0" baseline="0" dirty="0">
              <a:ln>
                <a:noFill/>
              </a:ln>
              <a:solidFill>
                <a:schemeClr val="bg1"/>
              </a:solidFill>
              <a:effectLst/>
              <a:uFill>
                <a:solidFill>
                  <a:srgbClr val="000000"/>
                </a:solidFill>
              </a:uFill>
              <a:latin typeface="Helvetica" pitchFamily="2" charset="0"/>
              <a:sym typeface="Times New Roman"/>
            </a:endParaRPr>
          </a:p>
        </p:txBody>
      </p:sp>
      <p:grpSp>
        <p:nvGrpSpPr>
          <p:cNvPr id="24" name="Gruppieren 23">
            <a:extLst>
              <a:ext uri="{FF2B5EF4-FFF2-40B4-BE49-F238E27FC236}">
                <a16:creationId xmlns:a16="http://schemas.microsoft.com/office/drawing/2014/main" id="{60F3741D-4312-25D9-7433-9D224DD518EF}"/>
              </a:ext>
            </a:extLst>
          </p:cNvPr>
          <p:cNvGrpSpPr/>
          <p:nvPr/>
        </p:nvGrpSpPr>
        <p:grpSpPr>
          <a:xfrm>
            <a:off x="20300474" y="27393748"/>
            <a:ext cx="8730000" cy="5454595"/>
            <a:chOff x="1461600" y="8537171"/>
            <a:chExt cx="8730000" cy="5454595"/>
          </a:xfrm>
        </p:grpSpPr>
        <p:sp>
          <p:nvSpPr>
            <p:cNvPr id="25" name="Abgerundetes Rechteck 24">
              <a:extLst>
                <a:ext uri="{FF2B5EF4-FFF2-40B4-BE49-F238E27FC236}">
                  <a16:creationId xmlns:a16="http://schemas.microsoft.com/office/drawing/2014/main" id="{F49CD5A1-5D1E-1399-F501-37B4F9CC5FD7}"/>
                </a:ext>
              </a:extLst>
            </p:cNvPr>
            <p:cNvSpPr>
              <a:spLocks/>
            </p:cNvSpPr>
            <p:nvPr/>
          </p:nvSpPr>
          <p:spPr>
            <a:xfrm>
              <a:off x="1463040" y="8537171"/>
              <a:ext cx="8728364" cy="5454595"/>
            </a:xfrm>
            <a:prstGeom prst="roundRect">
              <a:avLst>
                <a:gd name="adj" fmla="val 6073"/>
              </a:avLst>
            </a:prstGeom>
            <a:solidFill>
              <a:schemeClr val="bg1"/>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a:bodyPr>
            <a:lstStyle/>
            <a:p>
              <a:pPr marL="497839" marR="40639" indent="-457200" algn="l" defTabSz="914400" rtl="0" fontAlgn="auto" latinLnBrk="1" hangingPunct="0">
                <a:lnSpc>
                  <a:spcPct val="100000"/>
                </a:lnSpc>
                <a:spcBef>
                  <a:spcPts val="0"/>
                </a:spcBef>
                <a:spcAft>
                  <a:spcPts val="0"/>
                </a:spcAft>
                <a:buClrTx/>
                <a:buSzTx/>
                <a:buFont typeface="Courier New" panose="02070309020205020404" pitchFamily="49" charset="0"/>
                <a:buChar char="o"/>
                <a:tabLst/>
              </a:pPr>
              <a:r>
                <a:rPr lang="en-US" sz="2800" dirty="0">
                  <a:solidFill>
                    <a:schemeClr val="tx1">
                      <a:lumMod val="75000"/>
                      <a:lumOff val="25000"/>
                    </a:schemeClr>
                  </a:solidFill>
                  <a:uFill>
                    <a:solidFill>
                      <a:srgbClr val="000000"/>
                    </a:solidFill>
                  </a:uFill>
                  <a:latin typeface="Helvetica Light" panose="020B0403020202020204" pitchFamily="34" charset="0"/>
                </a:rPr>
                <a:t>Since the extended history option in </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CORSIKA may include some bugs, another</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cross-check to tag the prompt particles will</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be performed with DYNSTACK</a:t>
              </a:r>
            </a:p>
            <a:p>
              <a:pPr marL="497839" marR="40639" indent="-457200" algn="l" defTabSz="914400" rtl="0" fontAlgn="auto" latinLnBrk="1" hangingPunct="0">
                <a:lnSpc>
                  <a:spcPct val="100000"/>
                </a:lnSpc>
                <a:spcBef>
                  <a:spcPts val="0"/>
                </a:spcBef>
                <a:spcAft>
                  <a:spcPts val="0"/>
                </a:spcAft>
                <a:buClrTx/>
                <a:buSzTx/>
                <a:buFont typeface="Courier New" panose="02070309020205020404" pitchFamily="49" charset="0"/>
                <a:buChar char="o"/>
                <a:tabLst/>
              </a:pPr>
              <a:r>
                <a:rPr lang="en-US" sz="2800" dirty="0">
                  <a:solidFill>
                    <a:schemeClr val="tx1">
                      <a:lumMod val="75000"/>
                      <a:lumOff val="25000"/>
                    </a:schemeClr>
                  </a:solidFill>
                  <a:uFill>
                    <a:solidFill>
                      <a:srgbClr val="000000"/>
                    </a:solidFill>
                  </a:uFill>
                  <a:latin typeface="Helvetica Light" panose="020B0403020202020204" pitchFamily="34" charset="0"/>
                </a:rPr>
                <a:t>New CORSIKA datasets with SIBYLL 2.3c/d will per simulated considering a charmed </a:t>
              </a:r>
              <a:br>
                <a:rPr lang="en-US" sz="2800" dirty="0">
                  <a:solidFill>
                    <a:schemeClr val="tx1">
                      <a:lumMod val="75000"/>
                      <a:lumOff val="25000"/>
                    </a:schemeClr>
                  </a:solidFill>
                  <a:uFill>
                    <a:solidFill>
                      <a:srgbClr val="000000"/>
                    </a:solidFill>
                  </a:uFill>
                  <a:latin typeface="Helvetica Light" panose="020B0403020202020204" pitchFamily="34" charset="0"/>
                </a:rPr>
              </a:br>
              <a:r>
                <a:rPr lang="en-US" sz="2800" dirty="0">
                  <a:solidFill>
                    <a:schemeClr val="tx1">
                      <a:lumMod val="75000"/>
                      <a:lumOff val="25000"/>
                    </a:schemeClr>
                  </a:solidFill>
                  <a:uFill>
                    <a:solidFill>
                      <a:srgbClr val="000000"/>
                    </a:solidFill>
                  </a:uFill>
                  <a:latin typeface="Helvetica Light" panose="020B0403020202020204" pitchFamily="34" charset="0"/>
                </a:rPr>
                <a:t>component. </a:t>
              </a:r>
            </a:p>
          </p:txBody>
        </p:sp>
        <p:sp>
          <p:nvSpPr>
            <p:cNvPr id="26" name="Abgerundetes Rechteck 25">
              <a:extLst>
                <a:ext uri="{FF2B5EF4-FFF2-40B4-BE49-F238E27FC236}">
                  <a16:creationId xmlns:a16="http://schemas.microsoft.com/office/drawing/2014/main" id="{B7ECAA31-D35B-5D36-5EF2-F2C4B4516214}"/>
                </a:ext>
              </a:extLst>
            </p:cNvPr>
            <p:cNvSpPr>
              <a:spLocks noChangeAspect="1"/>
            </p:cNvSpPr>
            <p:nvPr/>
          </p:nvSpPr>
          <p:spPr>
            <a:xfrm>
              <a:off x="1461600" y="8537172"/>
              <a:ext cx="8730000" cy="828000"/>
            </a:xfrm>
            <a:prstGeom prst="roundRect">
              <a:avLst>
                <a:gd name="adj" fmla="val 6073"/>
              </a:avLst>
            </a:prstGeom>
            <a:solidFill>
              <a:srgbClr val="83B814"/>
            </a:solidFill>
            <a:ln w="12700" cap="rnd">
              <a:solidFill>
                <a:srgbClr val="83B814"/>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lang="en-US" sz="3600" b="1" dirty="0">
                  <a:solidFill>
                    <a:schemeClr val="bg1"/>
                  </a:solidFill>
                  <a:uFill>
                    <a:solidFill>
                      <a:srgbClr val="000000"/>
                    </a:solidFill>
                  </a:uFill>
                  <a:latin typeface="Helvetica" pitchFamily="2" charset="0"/>
                </a:rPr>
                <a:t>Next Steps</a:t>
              </a:r>
              <a:endPar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endParaRPr>
            </a:p>
          </p:txBody>
        </p:sp>
      </p:grpSp>
      <p:pic>
        <p:nvPicPr>
          <p:cNvPr id="28" name="Grafik 27">
            <a:extLst>
              <a:ext uri="{FF2B5EF4-FFF2-40B4-BE49-F238E27FC236}">
                <a16:creationId xmlns:a16="http://schemas.microsoft.com/office/drawing/2014/main" id="{EADC3102-4844-4667-CCE9-759CE5E7296F}"/>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036455" y="26668696"/>
            <a:ext cx="6712130" cy="4553455"/>
          </a:xfrm>
          <a:prstGeom prst="rect">
            <a:avLst/>
          </a:prstGeom>
        </p:spPr>
      </p:pic>
      <p:grpSp>
        <p:nvGrpSpPr>
          <p:cNvPr id="33" name="Gruppieren 32">
            <a:extLst>
              <a:ext uri="{FF2B5EF4-FFF2-40B4-BE49-F238E27FC236}">
                <a16:creationId xmlns:a16="http://schemas.microsoft.com/office/drawing/2014/main" id="{E0CD131A-7F3D-CA29-96BF-659DF39D88AD}"/>
              </a:ext>
            </a:extLst>
          </p:cNvPr>
          <p:cNvGrpSpPr/>
          <p:nvPr/>
        </p:nvGrpSpPr>
        <p:grpSpPr>
          <a:xfrm>
            <a:off x="20238943" y="15615848"/>
            <a:ext cx="8730000" cy="4729617"/>
            <a:chOff x="1461600" y="8537171"/>
            <a:chExt cx="8730000" cy="4729617"/>
          </a:xfrm>
        </p:grpSpPr>
        <p:sp>
          <p:nvSpPr>
            <p:cNvPr id="34" name="Abgerundetes Rechteck 33">
              <a:extLst>
                <a:ext uri="{FF2B5EF4-FFF2-40B4-BE49-F238E27FC236}">
                  <a16:creationId xmlns:a16="http://schemas.microsoft.com/office/drawing/2014/main" id="{46C8282E-9267-7981-B53E-F49146B70DCC}"/>
                </a:ext>
              </a:extLst>
            </p:cNvPr>
            <p:cNvSpPr>
              <a:spLocks/>
            </p:cNvSpPr>
            <p:nvPr/>
          </p:nvSpPr>
          <p:spPr>
            <a:xfrm>
              <a:off x="1463040" y="8537171"/>
              <a:ext cx="8728364" cy="4729617"/>
            </a:xfrm>
            <a:prstGeom prst="roundRect">
              <a:avLst>
                <a:gd name="adj" fmla="val 6073"/>
              </a:avLst>
            </a:prstGeom>
            <a:solidFill>
              <a:schemeClr val="bg1"/>
            </a:solidFill>
            <a:ln w="12700" cap="rnd">
              <a:solidFill>
                <a:srgbClr val="F9DB00"/>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a:bodyPr>
            <a:lstStyle/>
            <a:p>
              <a:pPr marL="40639" marR="40639" algn="l" defTabSz="914400" rtl="0" fontAlgn="auto" latinLnBrk="1" hangingPunct="0">
                <a:lnSpc>
                  <a:spcPct val="100000"/>
                </a:lnSpc>
                <a:spcBef>
                  <a:spcPts val="0"/>
                </a:spcBef>
                <a:spcAft>
                  <a:spcPts val="0"/>
                </a:spcAft>
                <a:buClrTx/>
                <a:buSzTx/>
                <a:tabLst/>
              </a:pPr>
              <a:r>
                <a:rPr lang="en-US" sz="2800" b="1" dirty="0">
                  <a:solidFill>
                    <a:schemeClr val="tx1">
                      <a:lumMod val="75000"/>
                      <a:lumOff val="25000"/>
                    </a:schemeClr>
                  </a:solidFill>
                  <a:uFill>
                    <a:solidFill>
                      <a:srgbClr val="000000"/>
                    </a:solidFill>
                  </a:uFill>
                  <a:latin typeface="Helvetica Light" panose="020B0403020202020204" pitchFamily="34" charset="0"/>
                </a:rPr>
                <a:t>Unfolding</a:t>
              </a:r>
            </a:p>
            <a:p>
              <a:pPr marL="497839" marR="40639" indent="-457200" algn="l" defTabSz="914400" rtl="0" fontAlgn="auto" latinLnBrk="1" hangingPunct="0">
                <a:lnSpc>
                  <a:spcPct val="100000"/>
                </a:lnSpc>
                <a:spcBef>
                  <a:spcPts val="0"/>
                </a:spcBef>
                <a:spcAft>
                  <a:spcPts val="0"/>
                </a:spcAft>
                <a:buClrTx/>
                <a:buSzTx/>
                <a:buFont typeface="Arial" panose="020B0604020202020204" pitchFamily="34" charset="0"/>
                <a:buChar char="•"/>
                <a:tabLst/>
              </a:pPr>
              <a:r>
                <a:rPr lang="en-US" sz="2800" b="1" dirty="0">
                  <a:solidFill>
                    <a:schemeClr val="tx1">
                      <a:lumMod val="75000"/>
                      <a:lumOff val="25000"/>
                    </a:schemeClr>
                  </a:solidFill>
                  <a:uFill>
                    <a:solidFill>
                      <a:srgbClr val="000000"/>
                    </a:solidFill>
                  </a:uFill>
                  <a:latin typeface="Helvetica Light" panose="020B0403020202020204" pitchFamily="34" charset="0"/>
                </a:rPr>
                <a:t>unfold the muon flux in energy/zenith bins</a:t>
              </a:r>
            </a:p>
            <a:p>
              <a:pPr marL="497839" marR="40639" indent="-457200" algn="l" defTabSz="914400" rtl="0" fontAlgn="auto" latinLnBrk="1" hangingPunct="0">
                <a:lnSpc>
                  <a:spcPct val="100000"/>
                </a:lnSpc>
                <a:spcBef>
                  <a:spcPts val="0"/>
                </a:spcBef>
                <a:spcAft>
                  <a:spcPts val="0"/>
                </a:spcAft>
                <a:buClrTx/>
                <a:buSzTx/>
                <a:buFont typeface="Arial" panose="020B0604020202020204" pitchFamily="34" charset="0"/>
                <a:buChar char="•"/>
                <a:tabLst/>
              </a:pPr>
              <a:endParaRPr lang="en-US" sz="2800"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endParaRPr lang="en-US" sz="2800" b="1" dirty="0">
                <a:solidFill>
                  <a:schemeClr val="tx1">
                    <a:lumMod val="75000"/>
                    <a:lumOff val="25000"/>
                  </a:schemeClr>
                </a:solidFill>
                <a:uFill>
                  <a:solidFill>
                    <a:srgbClr val="000000"/>
                  </a:solidFill>
                </a:uFill>
                <a:latin typeface="Helvetica Light" panose="020B0403020202020204" pitchFamily="34" charset="0"/>
              </a:endParaRPr>
            </a:p>
            <a:p>
              <a:pPr marL="40639" marR="40639" algn="l" defTabSz="914400" rtl="0" fontAlgn="auto" latinLnBrk="1" hangingPunct="0">
                <a:lnSpc>
                  <a:spcPct val="100000"/>
                </a:lnSpc>
                <a:spcBef>
                  <a:spcPts val="0"/>
                </a:spcBef>
                <a:spcAft>
                  <a:spcPts val="0"/>
                </a:spcAft>
                <a:buClrTx/>
                <a:buSzTx/>
                <a:tabLst/>
              </a:pPr>
              <a:r>
                <a:rPr lang="en-US" sz="2800" b="1" dirty="0">
                  <a:solidFill>
                    <a:schemeClr val="tx1">
                      <a:lumMod val="75000"/>
                      <a:lumOff val="25000"/>
                    </a:schemeClr>
                  </a:solidFill>
                  <a:uFill>
                    <a:solidFill>
                      <a:srgbClr val="000000"/>
                    </a:solidFill>
                  </a:uFill>
                  <a:latin typeface="Helvetica Light" panose="020B0403020202020204" pitchFamily="34" charset="0"/>
                </a:rPr>
                <a:t>Fit of normalization</a:t>
              </a:r>
            </a:p>
            <a:p>
              <a:pPr marL="497839" marR="40639" indent="-457200" algn="l" defTabSz="914400" rtl="0" fontAlgn="auto" latinLnBrk="1" hangingPunct="0">
                <a:lnSpc>
                  <a:spcPct val="100000"/>
                </a:lnSpc>
                <a:spcBef>
                  <a:spcPts val="0"/>
                </a:spcBef>
                <a:spcAft>
                  <a:spcPts val="0"/>
                </a:spcAft>
                <a:buClrTx/>
                <a:buSzTx/>
                <a:buFont typeface="Arial" panose="020B0604020202020204" pitchFamily="34" charset="0"/>
                <a:buChar char="•"/>
                <a:tabLst/>
              </a:pPr>
              <a:r>
                <a:rPr lang="en-US" sz="2800" b="1" dirty="0">
                  <a:solidFill>
                    <a:schemeClr val="tx1">
                      <a:lumMod val="75000"/>
                      <a:lumOff val="25000"/>
                    </a:schemeClr>
                  </a:solidFill>
                  <a:uFill>
                    <a:solidFill>
                      <a:srgbClr val="000000"/>
                    </a:solidFill>
                  </a:uFill>
                  <a:latin typeface="Helvetica Light" panose="020B0403020202020204" pitchFamily="34" charset="0"/>
                </a:rPr>
                <a:t>scaling of the prompt muon component</a:t>
              </a:r>
            </a:p>
          </p:txBody>
        </p:sp>
        <p:sp>
          <p:nvSpPr>
            <p:cNvPr id="35" name="Abgerundetes Rechteck 34">
              <a:extLst>
                <a:ext uri="{FF2B5EF4-FFF2-40B4-BE49-F238E27FC236}">
                  <a16:creationId xmlns:a16="http://schemas.microsoft.com/office/drawing/2014/main" id="{F4C2E39F-B9DD-99F7-A360-6F7BE246575E}"/>
                </a:ext>
              </a:extLst>
            </p:cNvPr>
            <p:cNvSpPr>
              <a:spLocks noChangeAspect="1"/>
            </p:cNvSpPr>
            <p:nvPr/>
          </p:nvSpPr>
          <p:spPr>
            <a:xfrm>
              <a:off x="1461600" y="8537172"/>
              <a:ext cx="8730000" cy="828000"/>
            </a:xfrm>
            <a:prstGeom prst="roundRect">
              <a:avLst>
                <a:gd name="adj" fmla="val 6073"/>
              </a:avLst>
            </a:prstGeom>
            <a:solidFill>
              <a:srgbClr val="F9DB00"/>
            </a:solidFill>
            <a:ln w="12700" cap="rnd">
              <a:solidFill>
                <a:srgbClr val="F9DB00"/>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lang="en-US" sz="3600" b="1" dirty="0">
                  <a:solidFill>
                    <a:schemeClr val="bg1"/>
                  </a:solidFill>
                  <a:uFill>
                    <a:solidFill>
                      <a:srgbClr val="000000"/>
                    </a:solidFill>
                  </a:uFill>
                  <a:latin typeface="Helvetica" pitchFamily="2" charset="0"/>
                </a:rPr>
                <a:t>Analysis idea</a:t>
              </a:r>
              <a:endPar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endParaRPr>
            </a:p>
          </p:txBody>
        </p:sp>
      </p:grpSp>
      <p:pic>
        <p:nvPicPr>
          <p:cNvPr id="10" name="Grafik 9">
            <a:extLst>
              <a:ext uri="{FF2B5EF4-FFF2-40B4-BE49-F238E27FC236}">
                <a16:creationId xmlns:a16="http://schemas.microsoft.com/office/drawing/2014/main" id="{8CA9A5FC-56A4-9381-3805-07986D82DE14}"/>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1232826" y="28816205"/>
            <a:ext cx="7772400" cy="4151557"/>
          </a:xfrm>
          <a:prstGeom prst="rect">
            <a:avLst/>
          </a:prstGeom>
        </p:spPr>
      </p:pic>
      <p:pic>
        <p:nvPicPr>
          <p:cNvPr id="13" name="Grafik 12">
            <a:extLst>
              <a:ext uri="{FF2B5EF4-FFF2-40B4-BE49-F238E27FC236}">
                <a16:creationId xmlns:a16="http://schemas.microsoft.com/office/drawing/2014/main" id="{7EEFEF93-C928-D772-A139-6CE9A29BCEF8}"/>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1232826" y="36079195"/>
            <a:ext cx="7772400" cy="4188460"/>
          </a:xfrm>
          <a:prstGeom prst="rect">
            <a:avLst/>
          </a:prstGeom>
        </p:spPr>
      </p:pic>
      <p:sp>
        <p:nvSpPr>
          <p:cNvPr id="18" name="Textfeld 17">
            <a:extLst>
              <a:ext uri="{FF2B5EF4-FFF2-40B4-BE49-F238E27FC236}">
                <a16:creationId xmlns:a16="http://schemas.microsoft.com/office/drawing/2014/main" id="{799D98C2-D7B3-B4F4-7CC4-DA30D9C78674}"/>
              </a:ext>
            </a:extLst>
          </p:cNvPr>
          <p:cNvSpPr txBox="1"/>
          <p:nvPr/>
        </p:nvSpPr>
        <p:spPr>
          <a:xfrm>
            <a:off x="11970842" y="18245187"/>
            <a:ext cx="3055079" cy="533479"/>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
                  <a:solidFill>
                    <a:srgbClr val="000000"/>
                  </a:solidFill>
                </a:uFill>
                <a:latin typeface="+mn-lt"/>
                <a:ea typeface="+mn-ea"/>
                <a:cs typeface="+mn-cs"/>
                <a:sym typeface="Times New Roman"/>
              </a:rPr>
              <a:t>𝝿, 𝞙 ∝ E</a:t>
            </a:r>
            <a:r>
              <a:rPr kumimoji="0" lang="en-US" sz="2800" b="0" i="0" u="none" strike="noStrike" cap="none" spc="0" normalizeH="0" baseline="30000" dirty="0">
                <a:ln>
                  <a:noFill/>
                </a:ln>
                <a:solidFill>
                  <a:srgbClr val="000000"/>
                </a:solidFill>
                <a:effectLst/>
                <a:uFill>
                  <a:solidFill>
                    <a:srgbClr val="000000"/>
                  </a:solidFill>
                </a:uFill>
                <a:latin typeface="+mn-lt"/>
                <a:ea typeface="+mn-ea"/>
                <a:cs typeface="+mn-cs"/>
                <a:sym typeface="Times New Roman"/>
              </a:rPr>
              <a:t>-3.7</a:t>
            </a:r>
            <a:endParaRPr kumimoji="0" lang="en-US" sz="2800" b="0" i="0" u="none" strike="noStrike" cap="none" spc="0" normalizeH="0" baseline="0" dirty="0">
              <a:ln>
                <a:noFill/>
              </a:ln>
              <a:solidFill>
                <a:srgbClr val="000000"/>
              </a:solidFill>
              <a:effectLst/>
              <a:uFill>
                <a:solidFill>
                  <a:srgbClr val="000000"/>
                </a:solidFill>
              </a:uFill>
              <a:latin typeface="+mn-lt"/>
              <a:ea typeface="+mn-ea"/>
              <a:cs typeface="+mn-cs"/>
              <a:sym typeface="Times New Roman"/>
            </a:endParaRPr>
          </a:p>
        </p:txBody>
      </p:sp>
      <p:sp>
        <p:nvSpPr>
          <p:cNvPr id="20" name="Textfeld 19">
            <a:extLst>
              <a:ext uri="{FF2B5EF4-FFF2-40B4-BE49-F238E27FC236}">
                <a16:creationId xmlns:a16="http://schemas.microsoft.com/office/drawing/2014/main" id="{302F0E21-E805-583C-4408-24DF1F42CE9F}"/>
              </a:ext>
            </a:extLst>
          </p:cNvPr>
          <p:cNvSpPr txBox="1"/>
          <p:nvPr/>
        </p:nvSpPr>
        <p:spPr>
          <a:xfrm>
            <a:off x="15657045" y="18194878"/>
            <a:ext cx="3055079" cy="182614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40639" marR="40639" indent="0" algn="l" defTabSz="914400" rtl="0" fontAlgn="auto" latinLnBrk="1" hangingPunct="0">
              <a:lnSpc>
                <a:spcPct val="10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
                  <a:solidFill>
                    <a:srgbClr val="000000"/>
                  </a:solidFill>
                </a:uFill>
                <a:latin typeface="+mn-lt"/>
                <a:ea typeface="+mn-ea"/>
                <a:cs typeface="+mn-cs"/>
                <a:sym typeface="Times New Roman"/>
              </a:rPr>
              <a:t>“rest” ∝ E</a:t>
            </a:r>
            <a:r>
              <a:rPr kumimoji="0" lang="en-US" sz="2800" b="0" i="0" u="none" strike="noStrike" cap="none" spc="0" normalizeH="0" baseline="30000" dirty="0">
                <a:ln>
                  <a:noFill/>
                </a:ln>
                <a:solidFill>
                  <a:srgbClr val="000000"/>
                </a:solidFill>
                <a:effectLst/>
                <a:uFill>
                  <a:solidFill>
                    <a:srgbClr val="000000"/>
                  </a:solidFill>
                </a:uFill>
                <a:latin typeface="+mn-lt"/>
                <a:ea typeface="+mn-ea"/>
                <a:cs typeface="+mn-cs"/>
                <a:sym typeface="Times New Roman"/>
              </a:rPr>
              <a:t>-2.7</a:t>
            </a:r>
          </a:p>
          <a:p>
            <a:pPr marL="40639" marR="40639" indent="0" algn="l" defTabSz="914400" rtl="0" fontAlgn="auto" latinLnBrk="1" hangingPunct="0">
              <a:lnSpc>
                <a:spcPct val="100000"/>
              </a:lnSpc>
              <a:spcBef>
                <a:spcPts val="0"/>
              </a:spcBef>
              <a:spcAft>
                <a:spcPts val="0"/>
              </a:spcAft>
              <a:buClrTx/>
              <a:buSzTx/>
              <a:buFontTx/>
              <a:buNone/>
              <a:tabLst/>
            </a:pPr>
            <a:r>
              <a:rPr kumimoji="0" lang="en-US" sz="2800" b="0" i="0" u="none" strike="noStrike" cap="none" spc="0" normalizeH="0" dirty="0">
                <a:ln>
                  <a:noFill/>
                </a:ln>
                <a:solidFill>
                  <a:srgbClr val="000000"/>
                </a:solidFill>
                <a:effectLst/>
                <a:uFill>
                  <a:solidFill>
                    <a:srgbClr val="000000"/>
                  </a:solidFill>
                </a:uFill>
                <a:latin typeface="+mn-lt"/>
                <a:ea typeface="+mn-ea"/>
                <a:cs typeface="+mn-cs"/>
                <a:sym typeface="Times New Roman"/>
              </a:rPr>
              <a:t>(all particles with a decay length lower than 0.123 cm)</a:t>
            </a:r>
          </a:p>
        </p:txBody>
      </p:sp>
      <p:cxnSp>
        <p:nvCxnSpPr>
          <p:cNvPr id="29" name="Gerade Verbindung mit Pfeil 28">
            <a:extLst>
              <a:ext uri="{FF2B5EF4-FFF2-40B4-BE49-F238E27FC236}">
                <a16:creationId xmlns:a16="http://schemas.microsoft.com/office/drawing/2014/main" id="{07C04F83-333A-BE7A-FF58-2B6216D46A5A}"/>
              </a:ext>
            </a:extLst>
          </p:cNvPr>
          <p:cNvCxnSpPr/>
          <p:nvPr/>
        </p:nvCxnSpPr>
        <p:spPr>
          <a:xfrm flipV="1">
            <a:off x="13221730" y="17286025"/>
            <a:ext cx="1013254" cy="777723"/>
          </a:xfrm>
          <a:prstGeom prst="straightConnector1">
            <a:avLst/>
          </a:prstGeom>
          <a:noFill/>
          <a:ln w="28575" cap="flat">
            <a:solidFill>
              <a:srgbClr val="000000"/>
            </a:solidFill>
            <a:prstDash val="solid"/>
            <a:round/>
            <a:tailEnd type="triangle"/>
          </a:ln>
          <a:effectLst/>
        </p:spPr>
        <p:style>
          <a:lnRef idx="0">
            <a:scrgbClr r="0" g="0" b="0"/>
          </a:lnRef>
          <a:fillRef idx="0">
            <a:scrgbClr r="0" g="0" b="0"/>
          </a:fillRef>
          <a:effectRef idx="0">
            <a:scrgbClr r="0" g="0" b="0"/>
          </a:effectRef>
          <a:fontRef idx="none"/>
        </p:style>
      </p:cxnSp>
      <p:cxnSp>
        <p:nvCxnSpPr>
          <p:cNvPr id="30" name="Gerade Verbindung mit Pfeil 29">
            <a:extLst>
              <a:ext uri="{FF2B5EF4-FFF2-40B4-BE49-F238E27FC236}">
                <a16:creationId xmlns:a16="http://schemas.microsoft.com/office/drawing/2014/main" id="{EAB5C863-9EC3-198F-0759-BF708248195E}"/>
              </a:ext>
            </a:extLst>
          </p:cNvPr>
          <p:cNvCxnSpPr>
            <a:cxnSpLocks/>
          </p:cNvCxnSpPr>
          <p:nvPr/>
        </p:nvCxnSpPr>
        <p:spPr>
          <a:xfrm flipH="1" flipV="1">
            <a:off x="16044992" y="17484343"/>
            <a:ext cx="261644" cy="682001"/>
          </a:xfrm>
          <a:prstGeom prst="straightConnector1">
            <a:avLst/>
          </a:prstGeom>
          <a:noFill/>
          <a:ln w="28575" cap="flat">
            <a:solidFill>
              <a:srgbClr val="000000"/>
            </a:solidFill>
            <a:prstDash val="solid"/>
            <a:round/>
            <a:tailEnd type="triangle"/>
          </a:ln>
          <a:effectLst/>
        </p:spPr>
        <p:style>
          <a:lnRef idx="0">
            <a:scrgbClr r="0" g="0" b="0"/>
          </a:lnRef>
          <a:fillRef idx="0">
            <a:scrgbClr r="0" g="0" b="0"/>
          </a:fillRef>
          <a:effectRef idx="0">
            <a:scrgbClr r="0" g="0" b="0"/>
          </a:effectRef>
          <a:fontRef idx="none"/>
        </p:style>
      </p:cxnSp>
      <p:grpSp>
        <p:nvGrpSpPr>
          <p:cNvPr id="49" name="Gruppieren 48">
            <a:extLst>
              <a:ext uri="{FF2B5EF4-FFF2-40B4-BE49-F238E27FC236}">
                <a16:creationId xmlns:a16="http://schemas.microsoft.com/office/drawing/2014/main" id="{F2047BCE-0B4B-4295-0952-E6BF8CD2ED37}"/>
              </a:ext>
            </a:extLst>
          </p:cNvPr>
          <p:cNvGrpSpPr/>
          <p:nvPr/>
        </p:nvGrpSpPr>
        <p:grpSpPr>
          <a:xfrm>
            <a:off x="20300474" y="20901462"/>
            <a:ext cx="8730000" cy="6159149"/>
            <a:chOff x="1461600" y="8537172"/>
            <a:chExt cx="8730000" cy="6159149"/>
          </a:xfrm>
        </p:grpSpPr>
        <p:sp>
          <p:nvSpPr>
            <p:cNvPr id="50" name="Abgerundetes Rechteck 49">
              <a:extLst>
                <a:ext uri="{FF2B5EF4-FFF2-40B4-BE49-F238E27FC236}">
                  <a16:creationId xmlns:a16="http://schemas.microsoft.com/office/drawing/2014/main" id="{3FF91B1F-287A-6C0A-58BA-05F0C7FCBC0D}"/>
                </a:ext>
              </a:extLst>
            </p:cNvPr>
            <p:cNvSpPr>
              <a:spLocks/>
            </p:cNvSpPr>
            <p:nvPr/>
          </p:nvSpPr>
          <p:spPr>
            <a:xfrm>
              <a:off x="1463040" y="8537172"/>
              <a:ext cx="8728364" cy="6159149"/>
            </a:xfrm>
            <a:prstGeom prst="roundRect">
              <a:avLst>
                <a:gd name="adj" fmla="val 6073"/>
              </a:avLst>
            </a:prstGeom>
            <a:solidFill>
              <a:schemeClr val="bg1"/>
            </a:solidFill>
            <a:ln w="12700" cap="rnd">
              <a:solidFill>
                <a:srgbClr val="E36913"/>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3999" tIns="1116000" rIns="503999" bIns="50800" numCol="1" spcCol="38100" rtlCol="0" anchor="t" anchorCtr="0">
              <a:normAutofit/>
            </a:bodyPr>
            <a:lstStyle/>
            <a:p>
              <a:pPr marL="40639" marR="40639" algn="l" defTabSz="914400" rtl="0" fontAlgn="auto" latinLnBrk="1" hangingPunct="0">
                <a:lnSpc>
                  <a:spcPct val="100000"/>
                </a:lnSpc>
                <a:spcBef>
                  <a:spcPts val="0"/>
                </a:spcBef>
                <a:spcAft>
                  <a:spcPts val="0"/>
                </a:spcAft>
                <a:buClrTx/>
                <a:buSzTx/>
                <a:tabLst/>
              </a:pPr>
              <a:r>
                <a:rPr lang="en-US" sz="2800" dirty="0">
                  <a:solidFill>
                    <a:schemeClr val="tx1">
                      <a:lumMod val="75000"/>
                      <a:lumOff val="25000"/>
                    </a:schemeClr>
                  </a:solidFill>
                  <a:uFill>
                    <a:solidFill>
                      <a:srgbClr val="000000"/>
                    </a:solidFill>
                  </a:uFill>
                  <a:latin typeface="Helvetica Light" panose="020B0403020202020204" pitchFamily="34" charset="0"/>
                </a:rPr>
                <a:t>REWEIGHTING, PLOT IS STILL MISSING</a:t>
              </a:r>
            </a:p>
          </p:txBody>
        </p:sp>
        <p:sp>
          <p:nvSpPr>
            <p:cNvPr id="51" name="Abgerundetes Rechteck 50">
              <a:extLst>
                <a:ext uri="{FF2B5EF4-FFF2-40B4-BE49-F238E27FC236}">
                  <a16:creationId xmlns:a16="http://schemas.microsoft.com/office/drawing/2014/main" id="{A088C533-8225-2718-5CC8-D8D9D2384305}"/>
                </a:ext>
              </a:extLst>
            </p:cNvPr>
            <p:cNvSpPr>
              <a:spLocks noChangeAspect="1"/>
            </p:cNvSpPr>
            <p:nvPr/>
          </p:nvSpPr>
          <p:spPr>
            <a:xfrm>
              <a:off x="1461600" y="8537172"/>
              <a:ext cx="8730000" cy="828000"/>
            </a:xfrm>
            <a:prstGeom prst="roundRect">
              <a:avLst>
                <a:gd name="adj" fmla="val 6073"/>
              </a:avLst>
            </a:prstGeom>
            <a:solidFill>
              <a:srgbClr val="E36913"/>
            </a:solidFill>
            <a:ln w="12700" cap="rnd">
              <a:solidFill>
                <a:srgbClr val="E36913"/>
              </a:solidFill>
              <a:prstDash val="solid"/>
              <a:round/>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rmAutofit/>
            </a:bodyPr>
            <a:lstStyle/>
            <a:p>
              <a:pPr marL="40639" marR="40639" indent="0" algn="ctr" defTabSz="914400" rtl="0" fontAlgn="auto" latinLnBrk="1" hangingPunct="0">
                <a:lnSpc>
                  <a:spcPct val="100000"/>
                </a:lnSpc>
                <a:spcBef>
                  <a:spcPts val="0"/>
                </a:spcBef>
                <a:spcAft>
                  <a:spcPts val="0"/>
                </a:spcAft>
                <a:buClrTx/>
                <a:buSzTx/>
                <a:buFontTx/>
                <a:buNone/>
                <a:tabLst/>
              </a:pPr>
              <a:r>
                <a:rPr kumimoji="0" lang="en-US" sz="3600" b="1" u="none" strike="noStrike" cap="none" spc="0" normalizeH="0" baseline="0" dirty="0">
                  <a:ln>
                    <a:noFill/>
                  </a:ln>
                  <a:solidFill>
                    <a:schemeClr val="bg1"/>
                  </a:solidFill>
                  <a:effectLst/>
                  <a:uFill>
                    <a:solidFill>
                      <a:srgbClr val="000000"/>
                    </a:solidFill>
                  </a:uFill>
                  <a:latin typeface="Helvetica" pitchFamily="2" charset="0"/>
                  <a:sym typeface="Times New Roman"/>
                </a:rPr>
                <a:t>Work in Progress</a:t>
              </a:r>
            </a:p>
          </p:txBody>
        </p:sp>
      </p:grpSp>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Times New Roman"/>
        <a:ea typeface="Times New Roman"/>
        <a:cs typeface="Times New Roman"/>
      </a:majorFont>
      <a:minorFont>
        <a:latin typeface="Times New Roman"/>
        <a:ea typeface="Times New Roman"/>
        <a:cs typeface="Times New Roma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D2A9"/>
        </a:solidFill>
        <a:ln w="12700" cap="flat">
          <a:solidFill>
            <a:srgbClr val="000000"/>
          </a:solidFill>
          <a:prstDash val="solid"/>
          <a:round/>
        </a:ln>
        <a:effectLst/>
      </a:spPr>
      <a:bodyPr rot="0" spcFirstLastPara="1" vertOverflow="overflow" horzOverflow="overflow" vert="horz" wrap="square" lIns="50800" tIns="50800" rIns="50800" bIns="50800" numCol="1" spcCol="38100" rtlCol="0" anchor="ctr">
        <a:spAutoFit/>
      </a:bodyPr>
      <a:lstStyle>
        <a:defPPr marL="40639" marR="40639" indent="0" algn="l" defTabSz="914400" rtl="0" fontAlgn="auto" latinLnBrk="1" hangingPunct="0">
          <a:lnSpc>
            <a:spcPct val="100000"/>
          </a:lnSpc>
          <a:spcBef>
            <a:spcPts val="0"/>
          </a:spcBef>
          <a:spcAft>
            <a:spcPts val="0"/>
          </a:spcAft>
          <a:buClrTx/>
          <a:buSzTx/>
          <a:buFontTx/>
          <a:buNone/>
          <a:tabLst/>
          <a:defRPr kumimoji="0" sz="600" b="0" i="0" u="none" strike="noStrike" cap="none" spc="0" normalizeH="0" baseline="0">
            <a:ln>
              <a:noFill/>
            </a:ln>
            <a:solidFill>
              <a:srgbClr val="000000"/>
            </a:solidFill>
            <a:effectLst/>
            <a:uFill>
              <a:solidFill>
                <a:srgbClr val="000000"/>
              </a:solidFill>
            </a:uFill>
            <a:latin typeface="+mn-lt"/>
            <a:ea typeface="+mn-ea"/>
            <a:cs typeface="+mn-cs"/>
            <a:sym typeface="Times New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round/>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40639" marR="40639" indent="0" algn="l" defTabSz="914400" rtl="0" fontAlgn="auto" latinLnBrk="1" hangingPunct="0">
          <a:lnSpc>
            <a:spcPct val="100000"/>
          </a:lnSpc>
          <a:spcBef>
            <a:spcPts val="0"/>
          </a:spcBef>
          <a:spcAft>
            <a:spcPts val="0"/>
          </a:spcAft>
          <a:buClrTx/>
          <a:buSzTx/>
          <a:buFontTx/>
          <a:buNone/>
          <a:tabLst/>
          <a:defRPr kumimoji="0" sz="600" b="0" i="0" u="none" strike="noStrike" cap="none" spc="0" normalizeH="0" baseline="0">
            <a:ln>
              <a:noFill/>
            </a:ln>
            <a:solidFill>
              <a:srgbClr val="000000"/>
            </a:solidFill>
            <a:effectLst/>
            <a:uFill>
              <a:solidFill>
                <a:srgbClr val="000000"/>
              </a:solidFill>
            </a:uFill>
            <a:latin typeface="+mn-lt"/>
            <a:ea typeface="+mn-ea"/>
            <a:cs typeface="+mn-cs"/>
            <a:sym typeface="Times New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Times New Roman"/>
        <a:ea typeface="Times New Roman"/>
        <a:cs typeface="Times New Roman"/>
      </a:majorFont>
      <a:minorFont>
        <a:latin typeface="Times New Roman"/>
        <a:ea typeface="Times New Roman"/>
        <a:cs typeface="Times New Roma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D2A9"/>
        </a:solidFill>
        <a:ln w="12700" cap="flat">
          <a:solidFill>
            <a:srgbClr val="000000"/>
          </a:solidFill>
          <a:prstDash val="solid"/>
          <a:round/>
        </a:ln>
        <a:effectLst/>
      </a:spPr>
      <a:bodyPr rot="0" spcFirstLastPara="1" vertOverflow="overflow" horzOverflow="overflow" vert="horz" wrap="square" lIns="50800" tIns="50800" rIns="50800" bIns="50800" numCol="1" spcCol="38100" rtlCol="0" anchor="ctr">
        <a:spAutoFit/>
      </a:bodyPr>
      <a:lstStyle>
        <a:defPPr marL="40639" marR="40639" indent="0" algn="l" defTabSz="914400" rtl="0" fontAlgn="auto" latinLnBrk="1" hangingPunct="0">
          <a:lnSpc>
            <a:spcPct val="100000"/>
          </a:lnSpc>
          <a:spcBef>
            <a:spcPts val="0"/>
          </a:spcBef>
          <a:spcAft>
            <a:spcPts val="0"/>
          </a:spcAft>
          <a:buClrTx/>
          <a:buSzTx/>
          <a:buFontTx/>
          <a:buNone/>
          <a:tabLst/>
          <a:defRPr kumimoji="0" sz="600" b="0" i="0" u="none" strike="noStrike" cap="none" spc="0" normalizeH="0" baseline="0">
            <a:ln>
              <a:noFill/>
            </a:ln>
            <a:solidFill>
              <a:srgbClr val="000000"/>
            </a:solidFill>
            <a:effectLst/>
            <a:uFill>
              <a:solidFill>
                <a:srgbClr val="000000"/>
              </a:solidFill>
            </a:uFill>
            <a:latin typeface="+mn-lt"/>
            <a:ea typeface="+mn-ea"/>
            <a:cs typeface="+mn-cs"/>
            <a:sym typeface="Times New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round/>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a:spAutoFit/>
      </a:bodyPr>
      <a:lstStyle>
        <a:defPPr marL="40639" marR="40639" indent="0" algn="l" defTabSz="914400" rtl="0" fontAlgn="auto" latinLnBrk="1" hangingPunct="0">
          <a:lnSpc>
            <a:spcPct val="100000"/>
          </a:lnSpc>
          <a:spcBef>
            <a:spcPts val="0"/>
          </a:spcBef>
          <a:spcAft>
            <a:spcPts val="0"/>
          </a:spcAft>
          <a:buClrTx/>
          <a:buSzTx/>
          <a:buFontTx/>
          <a:buNone/>
          <a:tabLst/>
          <a:defRPr kumimoji="0" sz="600" b="0" i="0" u="none" strike="noStrike" cap="none" spc="0" normalizeH="0" baseline="0">
            <a:ln>
              <a:noFill/>
            </a:ln>
            <a:solidFill>
              <a:srgbClr val="000000"/>
            </a:solidFill>
            <a:effectLst/>
            <a:uFill>
              <a:solidFill>
                <a:srgbClr val="000000"/>
              </a:solidFill>
            </a:uFill>
            <a:latin typeface="+mn-lt"/>
            <a:ea typeface="+mn-ea"/>
            <a:cs typeface="+mn-cs"/>
            <a:sym typeface="Times New Roman"/>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863</Words>
  <Application>Microsoft Macintosh PowerPoint</Application>
  <PresentationFormat>Benutzerdefiniert</PresentationFormat>
  <Paragraphs>130</Paragraphs>
  <Slides>1</Slides>
  <Notes>1</Notes>
  <HiddenSlides>0</HiddenSlides>
  <MMClips>0</MMClips>
  <ScaleCrop>false</ScaleCrop>
  <HeadingPairs>
    <vt:vector size="6" baseType="variant">
      <vt:variant>
        <vt:lpstr>Verwendete Schriftarten</vt:lpstr>
      </vt:variant>
      <vt:variant>
        <vt:i4>9</vt:i4>
      </vt:variant>
      <vt:variant>
        <vt:lpstr>Design</vt:lpstr>
      </vt:variant>
      <vt:variant>
        <vt:i4>1</vt:i4>
      </vt:variant>
      <vt:variant>
        <vt:lpstr>Folientitel</vt:lpstr>
      </vt:variant>
      <vt:variant>
        <vt:i4>1</vt:i4>
      </vt:variant>
    </vt:vector>
  </HeadingPairs>
  <TitlesOfParts>
    <vt:vector size="11" baseType="lpstr">
      <vt:lpstr>Akkurat</vt:lpstr>
      <vt:lpstr>Akkurat-Bold</vt:lpstr>
      <vt:lpstr>Arial</vt:lpstr>
      <vt:lpstr>Cambria Math</vt:lpstr>
      <vt:lpstr>Courier New</vt:lpstr>
      <vt:lpstr>Helvetica</vt:lpstr>
      <vt:lpstr>Helvetica Light</vt:lpstr>
      <vt:lpstr>Lucida Grande</vt:lpstr>
      <vt:lpstr>Times New Roman</vt:lpstr>
      <vt:lpstr>White</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Folie 1</dc:title>
  <dc:creator>Blacky</dc:creator>
  <cp:lastModifiedBy>Pascal Gutjahr</cp:lastModifiedBy>
  <cp:revision>315</cp:revision>
  <dcterms:modified xsi:type="dcterms:W3CDTF">2022-11-29T04:21:49Z</dcterms:modified>
</cp:coreProperties>
</file>